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98" r:id="rId2"/>
    <p:sldId id="314" r:id="rId3"/>
    <p:sldId id="259" r:id="rId4"/>
    <p:sldId id="594" r:id="rId5"/>
    <p:sldId id="595" r:id="rId6"/>
    <p:sldId id="596" r:id="rId7"/>
    <p:sldId id="597" r:id="rId8"/>
    <p:sldId id="598" r:id="rId9"/>
    <p:sldId id="599" r:id="rId10"/>
    <p:sldId id="600" r:id="rId11"/>
    <p:sldId id="601" r:id="rId12"/>
    <p:sldId id="602" r:id="rId13"/>
    <p:sldId id="603" r:id="rId14"/>
    <p:sldId id="604" r:id="rId15"/>
    <p:sldId id="605" r:id="rId16"/>
    <p:sldId id="606" r:id="rId17"/>
    <p:sldId id="608" r:id="rId18"/>
    <p:sldId id="611" r:id="rId19"/>
    <p:sldId id="607" r:id="rId20"/>
    <p:sldId id="609" r:id="rId21"/>
    <p:sldId id="610" r:id="rId22"/>
    <p:sldId id="612" r:id="rId23"/>
    <p:sldId id="613" r:id="rId24"/>
    <p:sldId id="540" r:id="rId25"/>
    <p:sldId id="541" r:id="rId26"/>
    <p:sldId id="542" r:id="rId27"/>
    <p:sldId id="614" r:id="rId28"/>
    <p:sldId id="615" r:id="rId29"/>
    <p:sldId id="616" r:id="rId30"/>
    <p:sldId id="617" r:id="rId31"/>
    <p:sldId id="618" r:id="rId32"/>
    <p:sldId id="619" r:id="rId33"/>
    <p:sldId id="620" r:id="rId34"/>
    <p:sldId id="621" r:id="rId35"/>
    <p:sldId id="622" r:id="rId36"/>
    <p:sldId id="623" r:id="rId37"/>
    <p:sldId id="624" r:id="rId38"/>
    <p:sldId id="625" r:id="rId39"/>
    <p:sldId id="626" r:id="rId40"/>
    <p:sldId id="627" r:id="rId41"/>
    <p:sldId id="628" r:id="rId42"/>
    <p:sldId id="629" r:id="rId43"/>
    <p:sldId id="631" r:id="rId44"/>
    <p:sldId id="632" r:id="rId45"/>
    <p:sldId id="633" r:id="rId46"/>
    <p:sldId id="634" r:id="rId47"/>
    <p:sldId id="635" r:id="rId48"/>
    <p:sldId id="636" r:id="rId49"/>
    <p:sldId id="638" r:id="rId50"/>
    <p:sldId id="639" r:id="rId51"/>
    <p:sldId id="640" r:id="rId52"/>
    <p:sldId id="641" r:id="rId53"/>
    <p:sldId id="642" r:id="rId54"/>
    <p:sldId id="643" r:id="rId55"/>
    <p:sldId id="645" r:id="rId56"/>
    <p:sldId id="646" r:id="rId57"/>
    <p:sldId id="647" r:id="rId58"/>
    <p:sldId id="648" r:id="rId59"/>
    <p:sldId id="649" r:id="rId60"/>
    <p:sldId id="650" r:id="rId61"/>
    <p:sldId id="651" r:id="rId62"/>
    <p:sldId id="652" r:id="rId63"/>
    <p:sldId id="653" r:id="rId64"/>
    <p:sldId id="654" r:id="rId65"/>
    <p:sldId id="657" r:id="rId66"/>
    <p:sldId id="658" r:id="rId67"/>
    <p:sldId id="659" r:id="rId68"/>
    <p:sldId id="660" r:id="rId69"/>
    <p:sldId id="661" r:id="rId70"/>
    <p:sldId id="662" r:id="rId71"/>
    <p:sldId id="663" r:id="rId72"/>
    <p:sldId id="664" r:id="rId73"/>
    <p:sldId id="665" r:id="rId74"/>
    <p:sldId id="666" r:id="rId75"/>
    <p:sldId id="674" r:id="rId76"/>
    <p:sldId id="673" r:id="rId77"/>
    <p:sldId id="678" r:id="rId78"/>
    <p:sldId id="675" r:id="rId79"/>
    <p:sldId id="676" r:id="rId80"/>
    <p:sldId id="677" r:id="rId81"/>
    <p:sldId id="679" r:id="rId82"/>
    <p:sldId id="680" r:id="rId83"/>
    <p:sldId id="681" r:id="rId84"/>
    <p:sldId id="682" r:id="rId85"/>
    <p:sldId id="683" r:id="rId86"/>
    <p:sldId id="684" r:id="rId87"/>
    <p:sldId id="685" r:id="rId88"/>
    <p:sldId id="686" r:id="rId89"/>
    <p:sldId id="689" r:id="rId90"/>
    <p:sldId id="688" r:id="rId91"/>
    <p:sldId id="690" r:id="rId92"/>
    <p:sldId id="691" r:id="rId93"/>
    <p:sldId id="692" r:id="rId94"/>
    <p:sldId id="695" r:id="rId95"/>
    <p:sldId id="693" r:id="rId96"/>
    <p:sldId id="694" r:id="rId97"/>
    <p:sldId id="696" r:id="rId98"/>
    <p:sldId id="697" r:id="rId99"/>
    <p:sldId id="698" r:id="rId100"/>
    <p:sldId id="699" r:id="rId101"/>
    <p:sldId id="700" r:id="rId102"/>
    <p:sldId id="701" r:id="rId103"/>
    <p:sldId id="706" r:id="rId104"/>
    <p:sldId id="702" r:id="rId105"/>
    <p:sldId id="707" r:id="rId106"/>
    <p:sldId id="708" r:id="rId107"/>
    <p:sldId id="709" r:id="rId108"/>
    <p:sldId id="710" r:id="rId109"/>
    <p:sldId id="711" r:id="rId110"/>
    <p:sldId id="712" r:id="rId111"/>
    <p:sldId id="713" r:id="rId112"/>
    <p:sldId id="715" r:id="rId113"/>
    <p:sldId id="714" r:id="rId114"/>
    <p:sldId id="721" r:id="rId115"/>
    <p:sldId id="716" r:id="rId116"/>
    <p:sldId id="717" r:id="rId117"/>
    <p:sldId id="718" r:id="rId118"/>
    <p:sldId id="533" r:id="rId119"/>
    <p:sldId id="593" r:id="rId120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3399"/>
    <a:srgbClr val="FF0066"/>
    <a:srgbClr val="6600FF"/>
    <a:srgbClr val="6600CC"/>
    <a:srgbClr val="003300"/>
    <a:srgbClr val="663300"/>
    <a:srgbClr val="9933FF"/>
    <a:srgbClr val="9966FF"/>
    <a:srgbClr val="CC99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20" y="-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32" y="-96"/>
      </p:cViewPr>
      <p:guideLst>
        <p:guide orient="horz" pos="3132"/>
        <p:guide pos="213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DA1B5C28-2512-4E7C-91F9-843CDFAB990F}" type="datetimeFigureOut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1" tIns="45555" rIns="91111" bIns="4555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111" tIns="45555" rIns="91111" bIns="4555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3D7B6587-EB70-4CDA-B9EE-8E061EAF4A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40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2051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6587-EB70-4CDA-B9EE-8E061EAF4A81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205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44" y="2687639"/>
            <a:ext cx="6302255" cy="39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238" b="100000" l="0" r="99910">
                        <a14:foregroundMark x1="16772" y1="22381" x2="16772" y2="22381"/>
                        <a14:foregroundMark x1="16862" y1="21786" x2="16862" y2="21786"/>
                        <a14:foregroundMark x1="16862" y1="20476" x2="16862" y2="20476"/>
                        <a14:foregroundMark x1="16501" y1="19405" x2="16501" y2="19405"/>
                        <a14:foregroundMark x1="16141" y1="18333" x2="16141" y2="18333"/>
                        <a14:foregroundMark x1="18936" y1="21786" x2="18936" y2="21786"/>
                        <a14:foregroundMark x1="19928" y1="21310" x2="19928" y2="21310"/>
                        <a14:foregroundMark x1="23264" y1="23810" x2="23264" y2="23810"/>
                        <a14:foregroundMark x1="31109" y1="21429" x2="31109" y2="21429"/>
                        <a14:foregroundMark x1="30568" y1="19524" x2="30568" y2="19524"/>
                        <a14:foregroundMark x1="35798" y1="20238" x2="35798" y2="20238"/>
                        <a14:foregroundMark x1="39766" y1="19762" x2="39766" y2="19762"/>
                        <a14:foregroundMark x1="37601" y1="27857" x2="37601" y2="27857"/>
                        <a14:foregroundMark x1="40397" y1="29881" x2="40397" y2="29881"/>
                        <a14:foregroundMark x1="38503" y1="32381" x2="38503" y2="32381"/>
                        <a14:foregroundMark x1="31109" y1="32857" x2="31109" y2="32857"/>
                        <a14:foregroundMark x1="30929" y1="35119" x2="30929" y2="35119"/>
                        <a14:foregroundMark x1="33724" y1="35595" x2="33724" y2="35595"/>
                        <a14:foregroundMark x1="32011" y1="28571" x2="32011" y2="28571"/>
                        <a14:foregroundMark x1="23715" y1="30476" x2="23715" y2="30476"/>
                        <a14:foregroundMark x1="47430" y1="25119" x2="47430" y2="25119"/>
                        <a14:foregroundMark x1="47610" y1="27619" x2="47610" y2="27619"/>
                        <a14:foregroundMark x1="46438" y1="24524" x2="46438" y2="24524"/>
                        <a14:foregroundMark x1="43733" y1="24643" x2="43733" y2="24643"/>
                        <a14:foregroundMark x1="44274" y1="32500" x2="44274" y2="32500"/>
                        <a14:foregroundMark x1="47971" y1="32619" x2="47971" y2="32619"/>
                        <a14:foregroundMark x1="50586" y1="30000" x2="50586" y2="30000"/>
                        <a14:foregroundMark x1="50316" y1="28095" x2="50316" y2="28095"/>
                        <a14:foregroundMark x1="50225" y1="25714" x2="50225" y2="25714"/>
                        <a14:foregroundMark x1="49684" y1="32024" x2="49684" y2="32024"/>
                        <a14:foregroundMark x1="33003" y1="24286" x2="33003" y2="24286"/>
                        <a14:foregroundMark x1="36880" y1="23452" x2="36880" y2="23452"/>
                        <a14:foregroundMark x1="40487" y1="24405" x2="40487" y2="24405"/>
                        <a14:foregroundMark x1="37872" y1="35476" x2="37872" y2="35476"/>
                        <a14:foregroundMark x1="20739" y1="30595" x2="20739" y2="30595"/>
                        <a14:foregroundMark x1="15780" y1="30714" x2="15780" y2="30714"/>
                        <a14:foregroundMark x1="23986" y1="21548" x2="23986" y2="21548"/>
                        <a14:foregroundMark x1="15239" y1="24524" x2="15239" y2="24524"/>
                        <a14:foregroundMark x1="17493" y1="42024" x2="17493" y2="42024"/>
                        <a14:foregroundMark x1="14878" y1="42738" x2="14878" y2="42738"/>
                        <a14:foregroundMark x1="17133" y1="50238" x2="17133" y2="50238"/>
                        <a14:foregroundMark x1="17042" y1="55119" x2="17042" y2="55119"/>
                        <a14:foregroundMark x1="13526" y1="54762" x2="13526" y2="54762"/>
                        <a14:foregroundMark x1="12534" y1="50714" x2="12534" y2="50714"/>
                        <a14:foregroundMark x1="22723" y1="50952" x2="22723" y2="50952"/>
                        <a14:foregroundMark x1="22092" y1="45476" x2="22092" y2="45476"/>
                        <a14:foregroundMark x1="23895" y1="49286" x2="23895" y2="49286"/>
                        <a14:foregroundMark x1="35437" y1="45595" x2="35437" y2="45595"/>
                        <a14:foregroundMark x1="30388" y1="47619" x2="30388" y2="47619"/>
                        <a14:foregroundMark x1="29396" y1="45238" x2="29396" y2="45238"/>
                        <a14:foregroundMark x1="29576" y1="41667" x2="29576" y2="41667"/>
                        <a14:foregroundMark x1="39495" y1="46786" x2="39495" y2="46786"/>
                        <a14:foregroundMark x1="39315" y1="55476" x2="39315" y2="55476"/>
                        <a14:foregroundMark x1="40036" y1="59286" x2="40036" y2="59286"/>
                        <a14:foregroundMark x1="30929" y1="53929" x2="30929" y2="53929"/>
                        <a14:foregroundMark x1="33904" y1="52024" x2="33904" y2="52024"/>
                        <a14:foregroundMark x1="31380" y1="51548" x2="31380" y2="51548"/>
                        <a14:foregroundMark x1="48512" y1="50833" x2="48512" y2="50833"/>
                        <a14:foregroundMark x1="50586" y1="54643" x2="50586" y2="54643"/>
                        <a14:foregroundMark x1="49865" y1="57500" x2="49865" y2="57500"/>
                        <a14:foregroundMark x1="53652" y1="50238" x2="53652" y2="50238"/>
                        <a14:foregroundMark x1="53291" y1="47738" x2="53291" y2="47738"/>
                        <a14:foregroundMark x1="46168" y1="46190" x2="46168" y2="46190"/>
                        <a14:foregroundMark x1="49684" y1="41429" x2="49684" y2="41429"/>
                        <a14:foregroundMark x1="54373" y1="42381" x2="54373" y2="42381"/>
                        <a14:foregroundMark x1="66727" y1="44524" x2="66727" y2="44524"/>
                        <a14:foregroundMark x1="72678" y1="45238" x2="72678" y2="45238"/>
                        <a14:foregroundMark x1="71867" y1="52619" x2="71867" y2="52619"/>
                        <a14:foregroundMark x1="62308" y1="49286" x2="62308" y2="49286"/>
                        <a14:foregroundMark x1="63030" y1="55476" x2="63030" y2="55476"/>
                        <a14:foregroundMark x1="68079" y1="58929" x2="68079" y2="58929"/>
                        <a14:foregroundMark x1="62399" y1="42143" x2="62399" y2="42143"/>
                        <a14:foregroundMark x1="87466" y1="42738" x2="87466" y2="42738"/>
                        <a14:foregroundMark x1="86114" y1="47738" x2="86114" y2="47738"/>
                        <a14:foregroundMark x1="85212" y1="52738" x2="85212" y2="52738"/>
                        <a14:foregroundMark x1="84941" y1="57262" x2="84941" y2="57262"/>
                        <a14:foregroundMark x1="79892" y1="51786" x2="79892" y2="51786"/>
                        <a14:foregroundMark x1="77818" y1="50238" x2="77818" y2="50238"/>
                        <a14:foregroundMark x1="78088" y1="43929" x2="78088" y2="43929"/>
                        <a14:foregroundMark x1="76826" y1="57738" x2="76826" y2="57738"/>
                        <a14:foregroundMark x1="82236" y1="57262" x2="82236" y2="57262"/>
                        <a14:foregroundMark x1="10911" y1="64881" x2="10911" y2="64881"/>
                        <a14:foregroundMark x1="11001" y1="67024" x2="11001" y2="67024"/>
                        <a14:foregroundMark x1="12624" y1="67381" x2="12624" y2="67381"/>
                        <a14:foregroundMark x1="13706" y1="64405" x2="13706" y2="64405"/>
                        <a14:foregroundMark x1="13977" y1="64405" x2="13977" y2="64405"/>
                        <a14:foregroundMark x1="12444" y1="64167" x2="12444" y2="64167"/>
                        <a14:foregroundMark x1="46799" y1="32500" x2="46799" y2="32500"/>
                        <a14:foregroundMark x1="45356" y1="33095" x2="45356" y2="33095"/>
                        <a14:foregroundMark x1="51488" y1="28929" x2="51488" y2="28929"/>
                        <a14:foregroundMark x1="16772" y1="75476" x2="16772" y2="75476"/>
                        <a14:foregroundMark x1="34265" y1="76786" x2="34265" y2="76786"/>
                        <a14:foregroundMark x1="46799" y1="76667" x2="46799" y2="76667"/>
                        <a14:foregroundMark x1="52480" y1="67738" x2="52480" y2="67738"/>
                        <a14:foregroundMark x1="48512" y1="68214" x2="48512" y2="68214"/>
                        <a14:foregroundMark x1="50676" y1="64167" x2="50676" y2="64167"/>
                        <a14:foregroundMark x1="56357" y1="68095" x2="56357" y2="68095"/>
                        <a14:foregroundMark x1="56988" y1="69286" x2="56988" y2="69286"/>
                        <a14:foregroundMark x1="14067" y1="69881" x2="14067" y2="69881"/>
                        <a14:foregroundMark x1="10370" y1="63690" x2="10370" y2="63690"/>
                        <a14:foregroundMark x1="17042" y1="66786" x2="17042" y2="66786"/>
                        <a14:foregroundMark x1="18575" y1="64167" x2="18575" y2="64167"/>
                        <a14:foregroundMark x1="15509" y1="70000" x2="15509" y2="70000"/>
                        <a14:foregroundMark x1="19928" y1="67024" x2="19928" y2="67024"/>
                        <a14:foregroundMark x1="22994" y1="69286" x2="22994" y2="69286"/>
                        <a14:foregroundMark x1="22994" y1="64762" x2="22994" y2="64762"/>
                        <a14:foregroundMark x1="21912" y1="64048" x2="21912" y2="64048"/>
                        <a14:foregroundMark x1="24887" y1="67143" x2="24887" y2="67143"/>
                        <a14:foregroundMark x1="26510" y1="66786" x2="26510" y2="66786"/>
                        <a14:foregroundMark x1="28043" y1="64762" x2="28043" y2="64762"/>
                        <a14:foregroundMark x1="27863" y1="70238" x2="27863" y2="70238"/>
                        <a14:foregroundMark x1="26420" y1="63929" x2="26420" y2="63929"/>
                        <a14:foregroundMark x1="65194" y1="48929" x2="65194" y2="48929"/>
                        <a14:foregroundMark x1="10460" y1="63571" x2="10460" y2="63571"/>
                        <a14:foregroundMark x1="29847" y1="66429" x2="29847" y2="66429"/>
                        <a14:foregroundMark x1="32372" y1="70000" x2="32372" y2="70000"/>
                        <a14:foregroundMark x1="32642" y1="68571" x2="32642" y2="68571"/>
                        <a14:foregroundMark x1="30568" y1="63929" x2="30568" y2="63929"/>
                        <a14:foregroundMark x1="28855" y1="64048" x2="28855" y2="64048"/>
                        <a14:foregroundMark x1="24076" y1="63810" x2="24076" y2="63810"/>
                        <a14:foregroundMark x1="23354" y1="65952" x2="23354" y2="65952"/>
                        <a14:foregroundMark x1="19116" y1="63810" x2="19116" y2="63810"/>
                        <a14:foregroundMark x1="17583" y1="63929" x2="17583" y2="63929"/>
                        <a14:foregroundMark x1="16501" y1="63929" x2="16501" y2="63929"/>
                        <a14:foregroundMark x1="38503" y1="65357" x2="38503" y2="65357"/>
                        <a14:foregroundMark x1="39675" y1="67262" x2="39675" y2="67262"/>
                        <a14:foregroundMark x1="40397" y1="66786" x2="40397" y2="66786"/>
                        <a14:foregroundMark x1="40577" y1="69286" x2="40577" y2="69286"/>
                        <a14:foregroundMark x1="46979" y1="66667" x2="46979" y2="66667"/>
                        <a14:foregroundMark x1="45537" y1="63929" x2="45537" y2="63929"/>
                        <a14:foregroundMark x1="43643" y1="63810" x2="43643" y2="63810"/>
                        <a14:foregroundMark x1="53922" y1="66190" x2="53922" y2="66190"/>
                        <a14:foregroundMark x1="54103" y1="67738" x2="54103" y2="67738"/>
                        <a14:foregroundMark x1="53291" y1="64167" x2="53291" y2="64167"/>
                        <a14:foregroundMark x1="56898" y1="63929" x2="56898" y2="63929"/>
                        <a14:foregroundMark x1="54914" y1="64048" x2="54914" y2="64048"/>
                        <a14:foregroundMark x1="52480" y1="63929" x2="52480" y2="63929"/>
                        <a14:foregroundMark x1="58251" y1="65476" x2="58251" y2="65476"/>
                        <a14:foregroundMark x1="58521" y1="64286" x2="58521" y2="64286"/>
                        <a14:foregroundMark x1="57890" y1="63929" x2="57890" y2="63929"/>
                        <a14:foregroundMark x1="60054" y1="64048" x2="60054" y2="64048"/>
                        <a14:foregroundMark x1="63210" y1="64524" x2="63210" y2="64524"/>
                        <a14:foregroundMark x1="63390" y1="65595" x2="63390" y2="65595"/>
                        <a14:foregroundMark x1="61948" y1="64048" x2="61948" y2="64048"/>
                        <a14:foregroundMark x1="65284" y1="64881" x2="65284" y2="64881"/>
                        <a14:foregroundMark x1="66727" y1="63810" x2="66727" y2="63810"/>
                        <a14:foregroundMark x1="64112" y1="63810" x2="64112" y2="63810"/>
                        <a14:foregroundMark x1="68620" y1="69286" x2="68620" y2="69286"/>
                        <a14:foregroundMark x1="70153" y1="66905" x2="70153" y2="66905"/>
                        <a14:foregroundMark x1="70965" y1="63929" x2="70965" y2="63929"/>
                        <a14:foregroundMark x1="69071" y1="63810" x2="69071" y2="63810"/>
                        <a14:foregroundMark x1="79351" y1="66190" x2="79351" y2="66190"/>
                        <a14:foregroundMark x1="81785" y1="66310" x2="81785" y2="66310"/>
                        <a14:foregroundMark x1="85122" y1="65357" x2="85122" y2="65357"/>
                        <a14:foregroundMark x1="88458" y1="65595" x2="88458" y2="65595"/>
                        <a14:foregroundMark x1="90171" y1="64167" x2="90171" y2="64167"/>
                        <a14:foregroundMark x1="88999" y1="63929" x2="88999" y2="63929"/>
                        <a14:foregroundMark x1="87015" y1="63810" x2="87015" y2="63810"/>
                        <a14:foregroundMark x1="86384" y1="66071" x2="86384" y2="66071"/>
                        <a14:foregroundMark x1="84941" y1="64048" x2="84941" y2="64048"/>
                        <a14:foregroundMark x1="80794" y1="63929" x2="80794" y2="63929"/>
                        <a14:foregroundMark x1="80252" y1="63810" x2="80252" y2="63810"/>
                        <a14:foregroundMark x1="73760" y1="67024" x2="73760" y2="67024"/>
                        <a14:foregroundMark x1="77728" y1="66667" x2="77728" y2="66667"/>
                        <a14:foregroundMark x1="75654" y1="63929" x2="75654" y2="63929"/>
                        <a14:foregroundMark x1="78269" y1="63929" x2="78269" y2="63929"/>
                        <a14:foregroundMark x1="77728" y1="28810" x2="77728" y2="28810"/>
                        <a14:foregroundMark x1="84310" y1="30476" x2="84310" y2="30476"/>
                        <a14:foregroundMark x1="79892" y1="30714" x2="79892" y2="30714"/>
                        <a14:backgroundMark x1="12173" y1="64881" x2="12173" y2="64881"/>
                        <a14:backgroundMark x1="16952" y1="65000" x2="16952" y2="65000"/>
                        <a14:backgroundMark x1="68711" y1="67500" x2="68711" y2="67500"/>
                        <a14:backgroundMark x1="71055" y1="65714" x2="71055" y2="65714"/>
                        <a14:backgroundMark x1="73309" y1="65952" x2="73309" y2="65952"/>
                        <a14:backgroundMark x1="66727" y1="65238" x2="66727" y2="65238"/>
                        <a14:backgroundMark x1="56988" y1="65952" x2="56988" y2="65952"/>
                        <a14:backgroundMark x1="54193" y1="65476" x2="54193" y2="65476"/>
                        <a14:backgroundMark x1="55816" y1="67381" x2="55816" y2="67381"/>
                        <a14:backgroundMark x1="54554" y1="65714" x2="54554" y2="65714"/>
                        <a14:backgroundMark x1="46078" y1="65833" x2="46078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97" y="-171400"/>
            <a:ext cx="5885285" cy="445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596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6A2-CD74-45C8-B2FF-533920EA189D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1957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1246-1766-4325-B70B-F2C174E5F514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97043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2D53-86A2-4F60-AD07-BBBACCDAAE33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0882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5134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5" descr="Light horizontal"/>
          <p:cNvSpPr>
            <a:spLocks noChangeArrowheads="1"/>
          </p:cNvSpPr>
          <p:nvPr userDrawn="1"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>
            <a:off x="0" y="764704"/>
            <a:ext cx="9136063" cy="1519237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750" y="143"/>
              </a:cxn>
              <a:cxn ang="0">
                <a:pos x="741" y="144"/>
              </a:cxn>
              <a:cxn ang="0">
                <a:pos x="739" y="139"/>
              </a:cxn>
              <a:cxn ang="0">
                <a:pos x="739" y="50"/>
              </a:cxn>
              <a:cxn ang="0">
                <a:pos x="722" y="33"/>
              </a:cxn>
              <a:cxn ang="0">
                <a:pos x="0" y="33"/>
              </a:cxn>
              <a:cxn ang="0">
                <a:pos x="0" y="39"/>
              </a:cxn>
              <a:cxn ang="0">
                <a:pos x="722" y="39"/>
              </a:cxn>
              <a:cxn ang="0">
                <a:pos x="734" y="50"/>
              </a:cxn>
              <a:cxn ang="0">
                <a:pos x="734" y="139"/>
              </a:cxn>
              <a:cxn ang="0">
                <a:pos x="738" y="149"/>
              </a:cxn>
              <a:cxn ang="0">
                <a:pos x="753" y="148"/>
              </a:cxn>
              <a:cxn ang="0">
                <a:pos x="753" y="148"/>
              </a:cxn>
              <a:cxn ang="0">
                <a:pos x="906" y="8"/>
              </a:cxn>
              <a:cxn ang="0">
                <a:pos x="906" y="0"/>
              </a:cxn>
            </a:cxnLst>
            <a:rect l="0" t="0" r="r" b="b"/>
            <a:pathLst>
              <a:path w="906" h="151">
                <a:moveTo>
                  <a:pt x="906" y="0"/>
                </a:moveTo>
                <a:cubicBezTo>
                  <a:pt x="862" y="40"/>
                  <a:pt x="750" y="142"/>
                  <a:pt x="750" y="143"/>
                </a:cubicBezTo>
                <a:cubicBezTo>
                  <a:pt x="746" y="145"/>
                  <a:pt x="743" y="145"/>
                  <a:pt x="741" y="144"/>
                </a:cubicBezTo>
                <a:cubicBezTo>
                  <a:pt x="740" y="143"/>
                  <a:pt x="739" y="141"/>
                  <a:pt x="739" y="139"/>
                </a:cubicBezTo>
                <a:lnTo>
                  <a:pt x="739" y="50"/>
                </a:lnTo>
                <a:cubicBezTo>
                  <a:pt x="739" y="41"/>
                  <a:pt x="730" y="33"/>
                  <a:pt x="722" y="33"/>
                </a:cubicBezTo>
                <a:lnTo>
                  <a:pt x="0" y="33"/>
                </a:lnTo>
                <a:lnTo>
                  <a:pt x="0" y="39"/>
                </a:lnTo>
                <a:lnTo>
                  <a:pt x="722" y="39"/>
                </a:lnTo>
                <a:cubicBezTo>
                  <a:pt x="726" y="39"/>
                  <a:pt x="734" y="44"/>
                  <a:pt x="734" y="50"/>
                </a:cubicBezTo>
                <a:lnTo>
                  <a:pt x="734" y="139"/>
                </a:lnTo>
                <a:cubicBezTo>
                  <a:pt x="734" y="144"/>
                  <a:pt x="735" y="147"/>
                  <a:pt x="738" y="149"/>
                </a:cubicBezTo>
                <a:cubicBezTo>
                  <a:pt x="742" y="151"/>
                  <a:pt x="748" y="151"/>
                  <a:pt x="753" y="148"/>
                </a:cubicBezTo>
                <a:lnTo>
                  <a:pt x="753" y="148"/>
                </a:lnTo>
                <a:cubicBezTo>
                  <a:pt x="753" y="148"/>
                  <a:pt x="859" y="50"/>
                  <a:pt x="906" y="8"/>
                </a:cubicBezTo>
                <a:lnTo>
                  <a:pt x="906" y="0"/>
                </a:lnTo>
                <a:close/>
              </a:path>
            </a:pathLst>
          </a:custGeom>
          <a:gradFill flip="none" rotWithShape="1">
            <a:gsLst>
              <a:gs pos="0">
                <a:srgbClr val="4679A3">
                  <a:tint val="66000"/>
                  <a:satMod val="160000"/>
                  <a:alpha val="0"/>
                </a:srgbClr>
              </a:gs>
              <a:gs pos="50000">
                <a:srgbClr val="4679A3">
                  <a:tint val="44500"/>
                  <a:satMod val="160000"/>
                </a:srgbClr>
              </a:gs>
              <a:gs pos="100000">
                <a:srgbClr val="4679A3">
                  <a:tint val="23500"/>
                  <a:satMod val="160000"/>
                  <a:alpha val="10000"/>
                </a:srgb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모서리가 둥근 직사각형 23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itchFamily="34" charset="0"/>
              <a:buChar char="•"/>
              <a:defRPr sz="24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200150" indent="-285750">
              <a:buFont typeface="Arial" pitchFamily="34" charset="0"/>
              <a:buChar char="•"/>
              <a:defRPr sz="1800">
                <a:latin typeface="새굴림" pitchFamily="18" charset="-127"/>
                <a:ea typeface="새굴림" pitchFamily="18" charset="-127"/>
              </a:defRPr>
            </a:lvl3pPr>
            <a:lvl4pPr marL="16573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4pPr>
            <a:lvl5pPr marL="2114550" indent="-285750">
              <a:buFont typeface="Arial" pitchFamily="34" charset="0"/>
              <a:buChar char="•"/>
              <a:defRPr sz="1600">
                <a:latin typeface="새굴림" pitchFamily="18" charset="-127"/>
                <a:ea typeface="새굴림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6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52FC7-D4A2-4F35-B7C9-169B6FEC163C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2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D964-BFB7-4165-AA13-B1E653A04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5046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97E7-D5E5-4B5F-8BBA-62D3BA472F1E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2190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9C87-0CDF-4FF8-BEFB-5960FDA28501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Freeform 36"/>
          <p:cNvSpPr>
            <a:spLocks/>
          </p:cNvSpPr>
          <p:nvPr userDrawn="1"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ko-KR" altLang="en-US"/>
          </a:p>
        </p:txBody>
      </p:sp>
      <p:sp>
        <p:nvSpPr>
          <p:cNvPr id="9" name="Rectangle 15" descr="Light horizontal"/>
          <p:cNvSpPr>
            <a:spLocks noChangeArrowheads="1"/>
          </p:cNvSpPr>
          <p:nvPr userDrawn="1"/>
        </p:nvSpPr>
        <p:spPr bwMode="gray">
          <a:xfrm rot="5400000">
            <a:off x="4337843" y="-4337844"/>
            <a:ext cx="468313" cy="9144002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8"/>
          <p:cNvSpPr>
            <a:spLocks noChangeArrowheads="1"/>
          </p:cNvSpPr>
          <p:nvPr userDrawn="1"/>
        </p:nvSpPr>
        <p:spPr bwMode="blackWhite">
          <a:xfrm>
            <a:off x="467544" y="260648"/>
            <a:ext cx="8208912" cy="7207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67544" y="260648"/>
            <a:ext cx="8208912" cy="72072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 txBox="1">
            <a:spLocks/>
          </p:cNvSpPr>
          <p:nvPr userDrawn="1"/>
        </p:nvSpPr>
        <p:spPr>
          <a:xfrm>
            <a:off x="457200" y="274638"/>
            <a:ext cx="8219256" cy="706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56124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68BD-0A44-4DB6-AA93-532C5AF1CF69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2454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F10E-1F03-47EF-B26A-5700C3C8DDF3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0449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141B-F00A-4AAE-A555-BDAFD57F5139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517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006-C769-43D5-BE6D-9129DAE6BF04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166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F7F6-10CD-40B2-B396-A906575AC436}" type="datetime1">
              <a:rPr lang="ko-KR" altLang="en-US" smtClean="0"/>
              <a:pPr/>
              <a:t>2013-09-10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2B4D-B34C-4AF1-AB8C-58D16441B2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085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1pPr>
      <a:lvl2pPr marL="8001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b="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 smtClean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600" kern="1200" dirty="0">
          <a:solidFill>
            <a:schemeClr val="tx1"/>
          </a:solidFill>
          <a:latin typeface="새굴림" pitchFamily="18" charset="-127"/>
          <a:ea typeface="새굴림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826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선택한 </a:t>
            </a:r>
            <a:r>
              <a:rPr lang="en-US" altLang="ko-KR" sz="1800" b="0" dirty="0"/>
              <a:t>A1</a:t>
            </a:r>
            <a:r>
              <a:rPr lang="ko-KR" altLang="en-US" sz="1800" b="0" dirty="0"/>
              <a:t>셀을 기준으로 표 </a:t>
            </a:r>
            <a:r>
              <a:rPr lang="ko-KR" altLang="en-US" sz="1800" b="0" dirty="0" smtClean="0"/>
              <a:t>범위가 </a:t>
            </a:r>
            <a:r>
              <a:rPr lang="ko-KR" altLang="en-US" sz="1800" b="0" dirty="0"/>
              <a:t>지정되며</a:t>
            </a:r>
            <a:r>
              <a:rPr lang="en-US" altLang="ko-KR" sz="1800" b="0" dirty="0"/>
              <a:t>, </a:t>
            </a:r>
            <a:r>
              <a:rPr lang="ko-KR" altLang="en-US" sz="1800" b="0" dirty="0" smtClean="0"/>
              <a:t>리본 </a:t>
            </a:r>
            <a:r>
              <a:rPr lang="ko-KR" altLang="en-US" sz="1800" b="0" dirty="0"/>
              <a:t>메뉴에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표 </a:t>
            </a:r>
            <a:r>
              <a:rPr lang="ko-KR" altLang="en-US" sz="1800" b="0" dirty="0" smtClean="0"/>
              <a:t>도구</a:t>
            </a:r>
            <a:r>
              <a:rPr lang="en-US" altLang="ko-KR" sz="1800" b="0" dirty="0"/>
              <a:t>]-[</a:t>
            </a:r>
            <a:r>
              <a:rPr lang="ko-KR" altLang="en-US" sz="1800" b="0" dirty="0"/>
              <a:t>디자인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상황 탭이 </a:t>
            </a:r>
            <a:r>
              <a:rPr lang="ko-KR" altLang="en-US" sz="1800" b="0" dirty="0" smtClean="0"/>
              <a:t>생</a:t>
            </a:r>
            <a:r>
              <a:rPr lang="ko-KR" altLang="en-US" sz="1800" b="0" dirty="0"/>
              <a:t>성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90700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표를 이용해서 아래와 같은 데이터베이스를 작성해보자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4354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09. </a:t>
            </a:r>
            <a:r>
              <a:rPr lang="ko-KR" altLang="en-US" dirty="0" smtClean="0"/>
              <a:t>피벗 테이블과 피벗 차트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피벗 테이블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부분합 </a:t>
            </a:r>
            <a:r>
              <a:rPr lang="ko-KR" altLang="en-US" b="0" dirty="0"/>
              <a:t>기능의 더 발전된 </a:t>
            </a:r>
            <a:r>
              <a:rPr lang="ko-KR" altLang="en-US" b="0" dirty="0" smtClean="0"/>
              <a:t>형태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부분합은 </a:t>
            </a:r>
            <a:r>
              <a:rPr lang="ko-KR" altLang="en-US" b="0" dirty="0"/>
              <a:t>하나의 필드에 대해서만 </a:t>
            </a:r>
            <a:r>
              <a:rPr lang="ko-KR" altLang="en-US" b="0" dirty="0" smtClean="0"/>
              <a:t>값을 구할 </a:t>
            </a:r>
            <a:r>
              <a:rPr lang="ko-KR" altLang="en-US" b="0" dirty="0"/>
              <a:t>수 있지만 피벗 테이블은 여러 필드에 대해서 </a:t>
            </a:r>
            <a:r>
              <a:rPr lang="ko-KR" altLang="en-US" b="0" dirty="0" smtClean="0"/>
              <a:t>값을 구할 수 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원본 테이블에서 </a:t>
            </a:r>
            <a:r>
              <a:rPr lang="ko-KR" altLang="en-US" b="0" dirty="0"/>
              <a:t>사용자가 관심 있는 </a:t>
            </a:r>
            <a:r>
              <a:rPr lang="en-US" altLang="ko-KR" b="0" dirty="0"/>
              <a:t>2</a:t>
            </a:r>
            <a:r>
              <a:rPr lang="ko-KR" altLang="en-US" b="0" dirty="0"/>
              <a:t>개 이상의 필드를 행과 열로 재구성하여 </a:t>
            </a:r>
            <a:r>
              <a:rPr lang="ko-KR" altLang="en-US" b="0" dirty="0" smtClean="0"/>
              <a:t>다른 항목으로 </a:t>
            </a:r>
            <a:r>
              <a:rPr lang="ko-KR" altLang="en-US" b="0" dirty="0"/>
              <a:t>변경하거나</a:t>
            </a:r>
            <a:r>
              <a:rPr lang="en-US" altLang="ko-KR" b="0" dirty="0"/>
              <a:t>, </a:t>
            </a:r>
            <a:r>
              <a:rPr lang="ko-KR" altLang="en-US" b="0" dirty="0"/>
              <a:t>하위수준 데이터를 첨가하여 </a:t>
            </a:r>
            <a:r>
              <a:rPr lang="ko-KR" altLang="en-US" b="0" dirty="0" smtClean="0"/>
              <a:t>표시 가능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부분합에 </a:t>
            </a:r>
            <a:r>
              <a:rPr lang="ko-KR" altLang="en-US" b="0" dirty="0"/>
              <a:t>비해 여러 </a:t>
            </a:r>
            <a:r>
              <a:rPr lang="ko-KR" altLang="en-US" b="0" dirty="0" smtClean="0"/>
              <a:t>가지의 </a:t>
            </a:r>
            <a:r>
              <a:rPr lang="ko-KR" altLang="en-US" b="0" dirty="0"/>
              <a:t>기준으로 데이터를 즉각적인 대화형으로 분석하기가 </a:t>
            </a:r>
            <a:r>
              <a:rPr lang="ko-KR" altLang="en-US" b="0" dirty="0" smtClean="0"/>
              <a:t>용이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147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09. </a:t>
            </a:r>
            <a:r>
              <a:rPr lang="ko-KR" altLang="en-US" dirty="0" smtClean="0"/>
              <a:t>피벗 테이블과 피벗 차트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피벗 테이블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/>
              <a:t> </a:t>
            </a:r>
            <a:r>
              <a:rPr lang="ko-KR" altLang="en-US" b="0" dirty="0"/>
              <a:t>피벗 테이블 도구 메뉴</a:t>
            </a:r>
          </a:p>
          <a:p>
            <a:pPr lvl="2"/>
            <a:r>
              <a:rPr lang="ko-KR" altLang="en-US" b="0" dirty="0"/>
              <a:t>피벗 테이블이 선택되었을 때 나타나는 </a:t>
            </a:r>
            <a:r>
              <a:rPr lang="ko-KR" altLang="en-US" b="0" dirty="0" smtClean="0"/>
              <a:t>메뉴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232" y="1772816"/>
            <a:ext cx="4680000" cy="377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684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09. </a:t>
            </a:r>
            <a:r>
              <a:rPr lang="ko-KR" altLang="en-US" dirty="0" smtClean="0"/>
              <a:t>피벗 테이블과 피벗 차트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피벗 테이블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②</a:t>
            </a:r>
            <a:r>
              <a:rPr lang="ko-KR" altLang="en-US" b="0" dirty="0" smtClean="0"/>
              <a:t> </a:t>
            </a:r>
            <a:r>
              <a:rPr lang="ko-KR" altLang="en-US" b="0" dirty="0"/>
              <a:t>피벗 테이블</a:t>
            </a:r>
          </a:p>
          <a:p>
            <a:pPr lvl="2"/>
            <a:r>
              <a:rPr lang="ko-KR" altLang="en-US" b="0" dirty="0"/>
              <a:t>피벗 테이블이 실제 만들어지는 </a:t>
            </a:r>
            <a:r>
              <a:rPr lang="ko-KR" altLang="en-US" b="0" dirty="0" smtClean="0"/>
              <a:t>장소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③</a:t>
            </a:r>
            <a:r>
              <a:rPr lang="ko-KR" altLang="en-US" b="0" dirty="0" smtClean="0"/>
              <a:t> </a:t>
            </a:r>
            <a:r>
              <a:rPr lang="ko-KR" altLang="en-US" b="0" dirty="0"/>
              <a:t>보고서에 추가할 필드 선택</a:t>
            </a:r>
          </a:p>
          <a:p>
            <a:pPr lvl="2"/>
            <a:r>
              <a:rPr lang="ko-KR" altLang="en-US" b="0" dirty="0"/>
              <a:t>원본 테이블의 </a:t>
            </a:r>
            <a:r>
              <a:rPr lang="ko-KR" altLang="en-US" b="0" dirty="0" err="1"/>
              <a:t>필드명으로</a:t>
            </a:r>
            <a:r>
              <a:rPr lang="ko-KR" altLang="en-US" b="0" dirty="0"/>
              <a:t> 드래그하여 보고서 필터</a:t>
            </a:r>
            <a:r>
              <a:rPr lang="en-US" altLang="ko-KR" b="0" dirty="0"/>
              <a:t>, </a:t>
            </a:r>
            <a:r>
              <a:rPr lang="ko-KR" altLang="en-US" b="0" dirty="0" err="1"/>
              <a:t>열레이블</a:t>
            </a:r>
            <a:r>
              <a:rPr lang="en-US" altLang="ko-KR" b="0" dirty="0"/>
              <a:t>, </a:t>
            </a:r>
            <a:r>
              <a:rPr lang="ko-KR" altLang="en-US" b="0" dirty="0" err="1"/>
              <a:t>행레이블</a:t>
            </a:r>
            <a:r>
              <a:rPr lang="en-US" altLang="ko-KR" b="0" dirty="0"/>
              <a:t>, Σ </a:t>
            </a:r>
            <a:r>
              <a:rPr lang="ko-KR" altLang="en-US" b="0" dirty="0"/>
              <a:t>값 영역으로 이동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④</a:t>
            </a:r>
            <a:r>
              <a:rPr lang="ko-KR" altLang="en-US" b="0" dirty="0" smtClean="0"/>
              <a:t> </a:t>
            </a:r>
            <a:r>
              <a:rPr lang="ko-KR" altLang="en-US" b="0" dirty="0"/>
              <a:t>보고서 필터</a:t>
            </a:r>
          </a:p>
          <a:p>
            <a:pPr lvl="2"/>
            <a:r>
              <a:rPr lang="ko-KR" altLang="en-US" b="0" dirty="0"/>
              <a:t>이동된 필드에 따라 피벗 테이블 전체에 대한 </a:t>
            </a:r>
            <a:r>
              <a:rPr lang="ko-KR" altLang="en-US" b="0" dirty="0" smtClean="0"/>
              <a:t>필터</a:t>
            </a:r>
            <a:endParaRPr lang="en-US" altLang="ko-KR" b="0" dirty="0" smtClean="0"/>
          </a:p>
          <a:p>
            <a:pPr lvl="1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⑤</a:t>
            </a:r>
            <a:r>
              <a:rPr lang="ko-KR" altLang="en-US" b="0" dirty="0" smtClean="0"/>
              <a:t> </a:t>
            </a:r>
            <a:r>
              <a:rPr lang="ko-KR" altLang="en-US" b="0" dirty="0"/>
              <a:t>열 레이블</a:t>
            </a:r>
          </a:p>
          <a:p>
            <a:pPr lvl="2"/>
            <a:r>
              <a:rPr lang="ko-KR" altLang="en-US" b="0" dirty="0"/>
              <a:t>피벗 테이블에서 열로 </a:t>
            </a:r>
            <a:r>
              <a:rPr lang="ko-KR" altLang="en-US" b="0" dirty="0" smtClean="0"/>
              <a:t>구성</a:t>
            </a:r>
            <a:endParaRPr lang="en-US" altLang="ko-KR" b="0" dirty="0" smtClean="0"/>
          </a:p>
          <a:p>
            <a:pPr lvl="1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⑥</a:t>
            </a:r>
            <a:r>
              <a:rPr lang="ko-KR" altLang="en-US" b="0" dirty="0" smtClean="0"/>
              <a:t> </a:t>
            </a:r>
            <a:r>
              <a:rPr lang="ko-KR" altLang="en-US" b="0" dirty="0"/>
              <a:t>행 레이블</a:t>
            </a:r>
          </a:p>
          <a:p>
            <a:pPr lvl="2"/>
            <a:r>
              <a:rPr lang="ko-KR" altLang="en-US" b="0" dirty="0" smtClean="0"/>
              <a:t>피벗 </a:t>
            </a:r>
            <a:r>
              <a:rPr lang="ko-KR" altLang="en-US" b="0" dirty="0"/>
              <a:t>테이블에서 행으로 </a:t>
            </a:r>
            <a:r>
              <a:rPr lang="ko-KR" altLang="en-US" b="0" dirty="0" smtClean="0"/>
              <a:t>구성</a:t>
            </a:r>
            <a:endParaRPr lang="en-US" altLang="ko-KR" b="0" dirty="0" smtClean="0"/>
          </a:p>
          <a:p>
            <a:pPr lvl="1"/>
            <a:endParaRPr lang="en-US" altLang="ko-KR" b="0" dirty="0"/>
          </a:p>
          <a:p>
            <a:pPr marL="0" indent="0">
              <a:buNone/>
            </a:pPr>
            <a:r>
              <a:rPr lang="en-US" altLang="ko-KR" b="0" dirty="0" smtClean="0"/>
              <a:t>    </a:t>
            </a:r>
            <a:r>
              <a:rPr lang="el-GR" altLang="ko-KR" b="0" dirty="0" smtClean="0">
                <a:solidFill>
                  <a:srgbClr val="FF0000"/>
                </a:solidFill>
              </a:rPr>
              <a:t>⑦</a:t>
            </a:r>
            <a:r>
              <a:rPr lang="el-GR" altLang="ko-KR" b="0" dirty="0" smtClean="0"/>
              <a:t> </a:t>
            </a:r>
            <a:r>
              <a:rPr lang="el-GR" altLang="ko-KR" b="0" dirty="0"/>
              <a:t>Σ </a:t>
            </a:r>
            <a:r>
              <a:rPr lang="ko-KR" altLang="en-US" b="0" dirty="0"/>
              <a:t>값</a:t>
            </a:r>
          </a:p>
          <a:p>
            <a:pPr lvl="2"/>
            <a:r>
              <a:rPr lang="ko-KR" altLang="en-US" b="0" dirty="0"/>
              <a:t>데이터에 대한 합계</a:t>
            </a:r>
            <a:r>
              <a:rPr lang="en-US" altLang="ko-KR" b="0" dirty="0"/>
              <a:t>, </a:t>
            </a:r>
            <a:r>
              <a:rPr lang="ko-KR" altLang="en-US" b="0" dirty="0"/>
              <a:t>개수</a:t>
            </a:r>
            <a:r>
              <a:rPr lang="en-US" altLang="ko-KR" b="0" dirty="0"/>
              <a:t>, </a:t>
            </a:r>
            <a:r>
              <a:rPr lang="ko-KR" altLang="en-US" b="0" dirty="0"/>
              <a:t>평균 등을 구할 때 </a:t>
            </a:r>
            <a:r>
              <a:rPr lang="ko-KR" altLang="en-US" b="0" dirty="0" smtClean="0"/>
              <a:t>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7492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데이터 테이블 임의의 위치 클릭</a:t>
            </a:r>
            <a:r>
              <a:rPr lang="en-US" altLang="ko-KR" sz="1600" b="0" dirty="0"/>
              <a:t>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삽입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표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피벗 테이블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09. </a:t>
            </a:r>
            <a:r>
              <a:rPr lang="ko-KR" altLang="en-US" dirty="0" smtClean="0"/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이용해서 피벗테이블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보고서를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86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4274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「피벗 테이블 만들기</a:t>
            </a:r>
            <a:r>
              <a:rPr lang="ko-KR" altLang="en-US" sz="1600" b="0" dirty="0" smtClean="0"/>
              <a:t>」대화상자에서</a:t>
            </a:r>
            <a:endParaRPr lang="ko-KR" altLang="en-US" sz="1600" b="0" dirty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표 또는 범위 선택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피벗 테이블 </a:t>
            </a:r>
            <a:r>
              <a:rPr lang="ko-KR" altLang="en-US" sz="1600" b="0" dirty="0"/>
              <a:t>보고서를 넣을 </a:t>
            </a:r>
            <a:r>
              <a:rPr lang="ko-KR" altLang="en-US" sz="1600" b="0" dirty="0" smtClean="0"/>
              <a:t>위치를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새 </a:t>
            </a:r>
            <a:r>
              <a:rPr lang="ko-KR" altLang="en-US" sz="1600" b="0" dirty="0" smtClean="0"/>
              <a:t>워크시트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로 설정한 후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09. </a:t>
            </a:r>
            <a:r>
              <a:rPr lang="ko-KR" altLang="en-US" dirty="0"/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이용해서 피벗테이블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보고서를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64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12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err="1"/>
              <a:t>행레이블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에는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학과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필드를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열 레이블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에는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학년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필드를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en-US" altLang="ko-KR" sz="1600" b="0" dirty="0" smtClean="0"/>
              <a:t>Σ </a:t>
            </a:r>
            <a:r>
              <a:rPr lang="ko-KR" altLang="en-US" sz="1600" b="0" dirty="0" smtClean="0"/>
              <a:t>값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에는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총점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필드를 드래그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09. </a:t>
            </a:r>
            <a:r>
              <a:rPr lang="ko-KR" altLang="en-US" dirty="0"/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이용해서 피벗테이블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보고서를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13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327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기본적으로 </a:t>
            </a:r>
            <a:r>
              <a:rPr lang="en-US" altLang="ko-KR" sz="1600" b="0" dirty="0"/>
              <a:t>Σ</a:t>
            </a:r>
            <a:r>
              <a:rPr lang="ko-KR" altLang="en-US" sz="1600" b="0" dirty="0"/>
              <a:t>값은 합계가 </a:t>
            </a:r>
            <a:r>
              <a:rPr lang="ko-KR" altLang="en-US" sz="1600" b="0" dirty="0" smtClean="0"/>
              <a:t>계산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/>
              <a:t>평균을 </a:t>
            </a:r>
            <a:r>
              <a:rPr lang="ko-KR" altLang="en-US" sz="1600" b="0" dirty="0"/>
              <a:t>구하고 싶으면</a:t>
            </a:r>
            <a:r>
              <a:rPr lang="en-US" altLang="ko-KR" sz="1600" b="0" dirty="0" smtClean="0"/>
              <a:t>,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합계</a:t>
            </a:r>
            <a:r>
              <a:rPr lang="en-US" altLang="ko-KR" sz="1600" b="0" dirty="0"/>
              <a:t>:</a:t>
            </a:r>
            <a:r>
              <a:rPr lang="ko-KR" altLang="en-US" sz="1600" b="0" dirty="0"/>
              <a:t>총점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err="1"/>
              <a:t>드롭다운하여</a:t>
            </a:r>
            <a:r>
              <a:rPr lang="ko-KR" altLang="en-US" sz="1600" b="0" dirty="0"/>
              <a:t>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값 필드 </a:t>
            </a:r>
            <a:r>
              <a:rPr lang="ko-KR" altLang="en-US" sz="1600" b="0" dirty="0"/>
              <a:t>설정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③</a:t>
            </a:r>
            <a:r>
              <a:rPr lang="en-US" altLang="ko-KR" sz="1600" b="0" dirty="0" smtClean="0"/>
              <a:t> </a:t>
            </a:r>
            <a:r>
              <a:rPr lang="ko-KR" altLang="en-US" sz="1600" b="0" dirty="0"/>
              <a:t>값 필드 </a:t>
            </a:r>
            <a:r>
              <a:rPr lang="ko-KR" altLang="en-US" sz="1600" b="0" dirty="0" smtClean="0"/>
              <a:t>요약 기준을 ‘</a:t>
            </a:r>
            <a:r>
              <a:rPr lang="ko-KR" altLang="en-US" sz="1600" b="0" dirty="0"/>
              <a:t>평균’으로 </a:t>
            </a:r>
            <a:r>
              <a:rPr lang="ko-KR" altLang="en-US" sz="1600" b="0" dirty="0" smtClean="0"/>
              <a:t>선택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09. </a:t>
            </a:r>
            <a:r>
              <a:rPr lang="ko-KR" altLang="en-US" dirty="0"/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이용해서 피벗테이블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보고서를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1"/>
            <a:ext cx="4680000" cy="405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327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그림과 같이 총점의 평균을 계산한 </a:t>
            </a:r>
            <a:r>
              <a:rPr lang="ko-KR" altLang="en-US" sz="1600" b="0" dirty="0" smtClean="0"/>
              <a:t>피벗 </a:t>
            </a:r>
            <a:r>
              <a:rPr lang="ko-KR" altLang="en-US" sz="1600" b="0" dirty="0"/>
              <a:t>테이블이 </a:t>
            </a:r>
            <a:r>
              <a:rPr lang="ko-KR" altLang="en-US" sz="1600" b="0" dirty="0" smtClean="0"/>
              <a:t>완성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09. </a:t>
            </a:r>
            <a:r>
              <a:rPr lang="ko-KR" altLang="en-US" dirty="0"/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’,’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을 이용해서 피벗테이블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보고서를 만들어보자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3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327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 </a:t>
            </a: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필터링하기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2420888"/>
            <a:ext cx="3826768" cy="3705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/>
              <a:t>[</a:t>
            </a:r>
            <a:r>
              <a:rPr lang="ko-KR" altLang="en-US" sz="1800" b="0" dirty="0"/>
              <a:t>간호학과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와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컴퓨터공학과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 대한 </a:t>
            </a:r>
            <a:r>
              <a:rPr lang="ko-KR" altLang="en-US" sz="1800" b="0" dirty="0" smtClean="0"/>
              <a:t>정보만 </a:t>
            </a:r>
            <a:r>
              <a:rPr lang="ko-KR" altLang="en-US" sz="1800" b="0" dirty="0"/>
              <a:t>추출하기 위해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행 레이블을 </a:t>
            </a:r>
            <a:r>
              <a:rPr lang="ko-KR" altLang="en-US" sz="1800" b="0" dirty="0" err="1" smtClean="0"/>
              <a:t>드롭다운하여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모두 선택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취소하고</a:t>
            </a:r>
            <a:r>
              <a:rPr lang="en-US" altLang="ko-KR" sz="1800" b="0" dirty="0"/>
              <a:t>,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간호학과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와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컴퓨터공학과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를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체크하고</a:t>
            </a:r>
            <a:endParaRPr lang="en-US" altLang="ko-KR" sz="1800" b="0" dirty="0" smtClean="0"/>
          </a:p>
          <a:p>
            <a:pPr marL="0" indent="0">
              <a:buNone/>
            </a:pP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④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sp>
        <p:nvSpPr>
          <p:cNvPr id="9" name="내용 개체 틀 5"/>
          <p:cNvSpPr>
            <a:spLocks noGrp="1"/>
          </p:cNvSpPr>
          <p:nvPr>
            <p:ph idx="1"/>
          </p:nvPr>
        </p:nvSpPr>
        <p:spPr>
          <a:xfrm>
            <a:off x="457200" y="1577009"/>
            <a:ext cx="8229600" cy="69986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피벗 테이블에서 열 레이블과 행 레이블에 있는 </a:t>
            </a:r>
            <a:r>
              <a:rPr lang="ko-KR" altLang="en-US" sz="1800" b="0" dirty="0" err="1"/>
              <a:t>드롭다운</a:t>
            </a:r>
            <a:r>
              <a:rPr lang="ko-KR" altLang="en-US" sz="1800" b="0" dirty="0"/>
              <a:t> 버튼을 이용하여 열 혹은 행 레이블에서 </a:t>
            </a:r>
            <a:r>
              <a:rPr lang="ko-KR" altLang="en-US" sz="1800" b="0" dirty="0" smtClean="0"/>
              <a:t>필요한 </a:t>
            </a:r>
            <a:r>
              <a:rPr lang="ko-KR" altLang="en-US" sz="1800" b="0" dirty="0"/>
              <a:t>데이터만 </a:t>
            </a:r>
            <a:r>
              <a:rPr lang="ko-KR" altLang="en-US" sz="1800" b="0" dirty="0" smtClean="0"/>
              <a:t>추출 가능</a:t>
            </a:r>
            <a:endParaRPr lang="en-US" altLang="ko-KR" sz="1800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492896"/>
            <a:ext cx="4680000" cy="368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922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 </a:t>
            </a: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필터링하기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간호학과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와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컴퓨터공학과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에 </a:t>
            </a:r>
            <a:r>
              <a:rPr lang="ko-KR" altLang="en-US" sz="1800" b="0" dirty="0"/>
              <a:t>대한 정보만 </a:t>
            </a:r>
            <a:r>
              <a:rPr lang="ko-KR" altLang="en-US" sz="1800" b="0" dirty="0" smtClean="0"/>
              <a:t>추출</a:t>
            </a:r>
            <a:endParaRPr lang="en-US" altLang="ko-KR" sz="1800" b="0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1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27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A1</a:t>
            </a:r>
            <a:r>
              <a:rPr lang="ko-KR" altLang="en-US" sz="1800" b="0" dirty="0"/>
              <a:t>셀부터 학번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학과 등을 </a:t>
            </a:r>
            <a:r>
              <a:rPr lang="ko-KR" altLang="en-US" sz="1800" b="0" dirty="0" smtClean="0"/>
              <a:t>입력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해당 데이터를 입력한 </a:t>
            </a:r>
            <a:r>
              <a:rPr lang="ko-KR" altLang="en-US" sz="1800" b="0" dirty="0" smtClean="0"/>
              <a:t>다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음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총점은 </a:t>
            </a:r>
            <a:r>
              <a:rPr lang="ko-KR" altLang="en-US" sz="1800" b="0" dirty="0"/>
              <a:t>자동합계를 이용해서 </a:t>
            </a:r>
            <a:r>
              <a:rPr lang="ko-KR" altLang="en-US" sz="1800" b="0" dirty="0" smtClean="0"/>
              <a:t>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90700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표를 이용해서 아래와 같은 데이터베이스를 작성해보자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0" y="2682000"/>
            <a:ext cx="4680000" cy="375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3573016"/>
            <a:ext cx="2736304" cy="216024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04340" y="2902084"/>
            <a:ext cx="144016" cy="144016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8"/>
          <p:cNvSpPr/>
          <p:nvPr/>
        </p:nvSpPr>
        <p:spPr>
          <a:xfrm>
            <a:off x="2733360" y="3262463"/>
            <a:ext cx="557486" cy="291431"/>
          </a:xfrm>
          <a:custGeom>
            <a:avLst/>
            <a:gdLst>
              <a:gd name="connsiteX0" fmla="*/ 0 w 557486"/>
              <a:gd name="connsiteY0" fmla="*/ 33996 h 203969"/>
              <a:gd name="connsiteX1" fmla="*/ 33996 w 557486"/>
              <a:gd name="connsiteY1" fmla="*/ 0 h 203969"/>
              <a:gd name="connsiteX2" fmla="*/ 92914 w 557486"/>
              <a:gd name="connsiteY2" fmla="*/ 0 h 203969"/>
              <a:gd name="connsiteX3" fmla="*/ 92914 w 557486"/>
              <a:gd name="connsiteY3" fmla="*/ 0 h 203969"/>
              <a:gd name="connsiteX4" fmla="*/ 232286 w 557486"/>
              <a:gd name="connsiteY4" fmla="*/ 0 h 203969"/>
              <a:gd name="connsiteX5" fmla="*/ 523490 w 557486"/>
              <a:gd name="connsiteY5" fmla="*/ 0 h 203969"/>
              <a:gd name="connsiteX6" fmla="*/ 557486 w 557486"/>
              <a:gd name="connsiteY6" fmla="*/ 33996 h 203969"/>
              <a:gd name="connsiteX7" fmla="*/ 557486 w 557486"/>
              <a:gd name="connsiteY7" fmla="*/ 118982 h 203969"/>
              <a:gd name="connsiteX8" fmla="*/ 557486 w 557486"/>
              <a:gd name="connsiteY8" fmla="*/ 118982 h 203969"/>
              <a:gd name="connsiteX9" fmla="*/ 557486 w 557486"/>
              <a:gd name="connsiteY9" fmla="*/ 169974 h 203969"/>
              <a:gd name="connsiteX10" fmla="*/ 557486 w 557486"/>
              <a:gd name="connsiteY10" fmla="*/ 169973 h 203969"/>
              <a:gd name="connsiteX11" fmla="*/ 523490 w 557486"/>
              <a:gd name="connsiteY11" fmla="*/ 203969 h 203969"/>
              <a:gd name="connsiteX12" fmla="*/ 232286 w 557486"/>
              <a:gd name="connsiteY12" fmla="*/ 203969 h 203969"/>
              <a:gd name="connsiteX13" fmla="*/ 164280 w 557486"/>
              <a:gd name="connsiteY13" fmla="*/ 275556 h 203969"/>
              <a:gd name="connsiteX14" fmla="*/ 92914 w 557486"/>
              <a:gd name="connsiteY14" fmla="*/ 203969 h 203969"/>
              <a:gd name="connsiteX15" fmla="*/ 33996 w 557486"/>
              <a:gd name="connsiteY15" fmla="*/ 203969 h 203969"/>
              <a:gd name="connsiteX16" fmla="*/ 0 w 557486"/>
              <a:gd name="connsiteY16" fmla="*/ 169973 h 203969"/>
              <a:gd name="connsiteX17" fmla="*/ 0 w 557486"/>
              <a:gd name="connsiteY17" fmla="*/ 169974 h 203969"/>
              <a:gd name="connsiteX18" fmla="*/ 0 w 557486"/>
              <a:gd name="connsiteY18" fmla="*/ 118982 h 203969"/>
              <a:gd name="connsiteX19" fmla="*/ 0 w 557486"/>
              <a:gd name="connsiteY19" fmla="*/ 118982 h 203969"/>
              <a:gd name="connsiteX20" fmla="*/ 0 w 557486"/>
              <a:gd name="connsiteY20" fmla="*/ 33996 h 203969"/>
              <a:gd name="connsiteX0" fmla="*/ 0 w 557486"/>
              <a:gd name="connsiteY0" fmla="*/ 33996 h 275556"/>
              <a:gd name="connsiteX1" fmla="*/ 33996 w 557486"/>
              <a:gd name="connsiteY1" fmla="*/ 0 h 275556"/>
              <a:gd name="connsiteX2" fmla="*/ 92914 w 557486"/>
              <a:gd name="connsiteY2" fmla="*/ 0 h 275556"/>
              <a:gd name="connsiteX3" fmla="*/ 92914 w 557486"/>
              <a:gd name="connsiteY3" fmla="*/ 0 h 275556"/>
              <a:gd name="connsiteX4" fmla="*/ 232286 w 557486"/>
              <a:gd name="connsiteY4" fmla="*/ 0 h 275556"/>
              <a:gd name="connsiteX5" fmla="*/ 523490 w 557486"/>
              <a:gd name="connsiteY5" fmla="*/ 0 h 275556"/>
              <a:gd name="connsiteX6" fmla="*/ 557486 w 557486"/>
              <a:gd name="connsiteY6" fmla="*/ 33996 h 275556"/>
              <a:gd name="connsiteX7" fmla="*/ 557486 w 557486"/>
              <a:gd name="connsiteY7" fmla="*/ 118982 h 275556"/>
              <a:gd name="connsiteX8" fmla="*/ 557486 w 557486"/>
              <a:gd name="connsiteY8" fmla="*/ 118982 h 275556"/>
              <a:gd name="connsiteX9" fmla="*/ 557486 w 557486"/>
              <a:gd name="connsiteY9" fmla="*/ 169974 h 275556"/>
              <a:gd name="connsiteX10" fmla="*/ 557486 w 557486"/>
              <a:gd name="connsiteY10" fmla="*/ 169973 h 275556"/>
              <a:gd name="connsiteX11" fmla="*/ 523490 w 557486"/>
              <a:gd name="connsiteY11" fmla="*/ 203969 h 275556"/>
              <a:gd name="connsiteX12" fmla="*/ 330711 w 557486"/>
              <a:gd name="connsiteY12" fmla="*/ 203969 h 275556"/>
              <a:gd name="connsiteX13" fmla="*/ 164280 w 557486"/>
              <a:gd name="connsiteY13" fmla="*/ 275556 h 275556"/>
              <a:gd name="connsiteX14" fmla="*/ 92914 w 557486"/>
              <a:gd name="connsiteY14" fmla="*/ 203969 h 275556"/>
              <a:gd name="connsiteX15" fmla="*/ 33996 w 557486"/>
              <a:gd name="connsiteY15" fmla="*/ 203969 h 275556"/>
              <a:gd name="connsiteX16" fmla="*/ 0 w 557486"/>
              <a:gd name="connsiteY16" fmla="*/ 169973 h 275556"/>
              <a:gd name="connsiteX17" fmla="*/ 0 w 557486"/>
              <a:gd name="connsiteY17" fmla="*/ 169974 h 275556"/>
              <a:gd name="connsiteX18" fmla="*/ 0 w 557486"/>
              <a:gd name="connsiteY18" fmla="*/ 118982 h 275556"/>
              <a:gd name="connsiteX19" fmla="*/ 0 w 557486"/>
              <a:gd name="connsiteY19" fmla="*/ 118982 h 275556"/>
              <a:gd name="connsiteX20" fmla="*/ 0 w 557486"/>
              <a:gd name="connsiteY20" fmla="*/ 33996 h 275556"/>
              <a:gd name="connsiteX0" fmla="*/ 0 w 557486"/>
              <a:gd name="connsiteY0" fmla="*/ 33996 h 275556"/>
              <a:gd name="connsiteX1" fmla="*/ 33996 w 557486"/>
              <a:gd name="connsiteY1" fmla="*/ 0 h 275556"/>
              <a:gd name="connsiteX2" fmla="*/ 92914 w 557486"/>
              <a:gd name="connsiteY2" fmla="*/ 0 h 275556"/>
              <a:gd name="connsiteX3" fmla="*/ 92914 w 557486"/>
              <a:gd name="connsiteY3" fmla="*/ 0 h 275556"/>
              <a:gd name="connsiteX4" fmla="*/ 232286 w 557486"/>
              <a:gd name="connsiteY4" fmla="*/ 0 h 275556"/>
              <a:gd name="connsiteX5" fmla="*/ 523490 w 557486"/>
              <a:gd name="connsiteY5" fmla="*/ 0 h 275556"/>
              <a:gd name="connsiteX6" fmla="*/ 557486 w 557486"/>
              <a:gd name="connsiteY6" fmla="*/ 33996 h 275556"/>
              <a:gd name="connsiteX7" fmla="*/ 557486 w 557486"/>
              <a:gd name="connsiteY7" fmla="*/ 118982 h 275556"/>
              <a:gd name="connsiteX8" fmla="*/ 557486 w 557486"/>
              <a:gd name="connsiteY8" fmla="*/ 118982 h 275556"/>
              <a:gd name="connsiteX9" fmla="*/ 557486 w 557486"/>
              <a:gd name="connsiteY9" fmla="*/ 169974 h 275556"/>
              <a:gd name="connsiteX10" fmla="*/ 557486 w 557486"/>
              <a:gd name="connsiteY10" fmla="*/ 169973 h 275556"/>
              <a:gd name="connsiteX11" fmla="*/ 523490 w 557486"/>
              <a:gd name="connsiteY11" fmla="*/ 203969 h 275556"/>
              <a:gd name="connsiteX12" fmla="*/ 330711 w 557486"/>
              <a:gd name="connsiteY12" fmla="*/ 203969 h 275556"/>
              <a:gd name="connsiteX13" fmla="*/ 164280 w 557486"/>
              <a:gd name="connsiteY13" fmla="*/ 275556 h 275556"/>
              <a:gd name="connsiteX14" fmla="*/ 219914 w 557486"/>
              <a:gd name="connsiteY14" fmla="*/ 207144 h 275556"/>
              <a:gd name="connsiteX15" fmla="*/ 33996 w 557486"/>
              <a:gd name="connsiteY15" fmla="*/ 203969 h 275556"/>
              <a:gd name="connsiteX16" fmla="*/ 0 w 557486"/>
              <a:gd name="connsiteY16" fmla="*/ 169973 h 275556"/>
              <a:gd name="connsiteX17" fmla="*/ 0 w 557486"/>
              <a:gd name="connsiteY17" fmla="*/ 169974 h 275556"/>
              <a:gd name="connsiteX18" fmla="*/ 0 w 557486"/>
              <a:gd name="connsiteY18" fmla="*/ 118982 h 275556"/>
              <a:gd name="connsiteX19" fmla="*/ 0 w 557486"/>
              <a:gd name="connsiteY19" fmla="*/ 118982 h 275556"/>
              <a:gd name="connsiteX20" fmla="*/ 0 w 557486"/>
              <a:gd name="connsiteY20" fmla="*/ 33996 h 275556"/>
              <a:gd name="connsiteX0" fmla="*/ 0 w 557486"/>
              <a:gd name="connsiteY0" fmla="*/ 33996 h 291431"/>
              <a:gd name="connsiteX1" fmla="*/ 33996 w 557486"/>
              <a:gd name="connsiteY1" fmla="*/ 0 h 291431"/>
              <a:gd name="connsiteX2" fmla="*/ 92914 w 557486"/>
              <a:gd name="connsiteY2" fmla="*/ 0 h 291431"/>
              <a:gd name="connsiteX3" fmla="*/ 92914 w 557486"/>
              <a:gd name="connsiteY3" fmla="*/ 0 h 291431"/>
              <a:gd name="connsiteX4" fmla="*/ 232286 w 557486"/>
              <a:gd name="connsiteY4" fmla="*/ 0 h 291431"/>
              <a:gd name="connsiteX5" fmla="*/ 523490 w 557486"/>
              <a:gd name="connsiteY5" fmla="*/ 0 h 291431"/>
              <a:gd name="connsiteX6" fmla="*/ 557486 w 557486"/>
              <a:gd name="connsiteY6" fmla="*/ 33996 h 291431"/>
              <a:gd name="connsiteX7" fmla="*/ 557486 w 557486"/>
              <a:gd name="connsiteY7" fmla="*/ 118982 h 291431"/>
              <a:gd name="connsiteX8" fmla="*/ 557486 w 557486"/>
              <a:gd name="connsiteY8" fmla="*/ 118982 h 291431"/>
              <a:gd name="connsiteX9" fmla="*/ 557486 w 557486"/>
              <a:gd name="connsiteY9" fmla="*/ 169974 h 291431"/>
              <a:gd name="connsiteX10" fmla="*/ 557486 w 557486"/>
              <a:gd name="connsiteY10" fmla="*/ 169973 h 291431"/>
              <a:gd name="connsiteX11" fmla="*/ 523490 w 557486"/>
              <a:gd name="connsiteY11" fmla="*/ 203969 h 291431"/>
              <a:gd name="connsiteX12" fmla="*/ 330711 w 557486"/>
              <a:gd name="connsiteY12" fmla="*/ 203969 h 291431"/>
              <a:gd name="connsiteX13" fmla="*/ 265880 w 557486"/>
              <a:gd name="connsiteY13" fmla="*/ 291431 h 291431"/>
              <a:gd name="connsiteX14" fmla="*/ 219914 w 557486"/>
              <a:gd name="connsiteY14" fmla="*/ 207144 h 291431"/>
              <a:gd name="connsiteX15" fmla="*/ 33996 w 557486"/>
              <a:gd name="connsiteY15" fmla="*/ 203969 h 291431"/>
              <a:gd name="connsiteX16" fmla="*/ 0 w 557486"/>
              <a:gd name="connsiteY16" fmla="*/ 169973 h 291431"/>
              <a:gd name="connsiteX17" fmla="*/ 0 w 557486"/>
              <a:gd name="connsiteY17" fmla="*/ 169974 h 291431"/>
              <a:gd name="connsiteX18" fmla="*/ 0 w 557486"/>
              <a:gd name="connsiteY18" fmla="*/ 118982 h 291431"/>
              <a:gd name="connsiteX19" fmla="*/ 0 w 557486"/>
              <a:gd name="connsiteY19" fmla="*/ 118982 h 291431"/>
              <a:gd name="connsiteX20" fmla="*/ 0 w 557486"/>
              <a:gd name="connsiteY20" fmla="*/ 33996 h 291431"/>
              <a:gd name="connsiteX0" fmla="*/ 0 w 557486"/>
              <a:gd name="connsiteY0" fmla="*/ 33996 h 291431"/>
              <a:gd name="connsiteX1" fmla="*/ 33996 w 557486"/>
              <a:gd name="connsiteY1" fmla="*/ 0 h 291431"/>
              <a:gd name="connsiteX2" fmla="*/ 92914 w 557486"/>
              <a:gd name="connsiteY2" fmla="*/ 0 h 291431"/>
              <a:gd name="connsiteX3" fmla="*/ 92914 w 557486"/>
              <a:gd name="connsiteY3" fmla="*/ 0 h 291431"/>
              <a:gd name="connsiteX4" fmla="*/ 232286 w 557486"/>
              <a:gd name="connsiteY4" fmla="*/ 0 h 291431"/>
              <a:gd name="connsiteX5" fmla="*/ 523490 w 557486"/>
              <a:gd name="connsiteY5" fmla="*/ 0 h 291431"/>
              <a:gd name="connsiteX6" fmla="*/ 557486 w 557486"/>
              <a:gd name="connsiteY6" fmla="*/ 33996 h 291431"/>
              <a:gd name="connsiteX7" fmla="*/ 557486 w 557486"/>
              <a:gd name="connsiteY7" fmla="*/ 118982 h 291431"/>
              <a:gd name="connsiteX8" fmla="*/ 557486 w 557486"/>
              <a:gd name="connsiteY8" fmla="*/ 118982 h 291431"/>
              <a:gd name="connsiteX9" fmla="*/ 557486 w 557486"/>
              <a:gd name="connsiteY9" fmla="*/ 169974 h 291431"/>
              <a:gd name="connsiteX10" fmla="*/ 557486 w 557486"/>
              <a:gd name="connsiteY10" fmla="*/ 169973 h 291431"/>
              <a:gd name="connsiteX11" fmla="*/ 523490 w 557486"/>
              <a:gd name="connsiteY11" fmla="*/ 203969 h 291431"/>
              <a:gd name="connsiteX12" fmla="*/ 298961 w 557486"/>
              <a:gd name="connsiteY12" fmla="*/ 203969 h 291431"/>
              <a:gd name="connsiteX13" fmla="*/ 265880 w 557486"/>
              <a:gd name="connsiteY13" fmla="*/ 291431 h 291431"/>
              <a:gd name="connsiteX14" fmla="*/ 219914 w 557486"/>
              <a:gd name="connsiteY14" fmla="*/ 207144 h 291431"/>
              <a:gd name="connsiteX15" fmla="*/ 33996 w 557486"/>
              <a:gd name="connsiteY15" fmla="*/ 203969 h 291431"/>
              <a:gd name="connsiteX16" fmla="*/ 0 w 557486"/>
              <a:gd name="connsiteY16" fmla="*/ 169973 h 291431"/>
              <a:gd name="connsiteX17" fmla="*/ 0 w 557486"/>
              <a:gd name="connsiteY17" fmla="*/ 169974 h 291431"/>
              <a:gd name="connsiteX18" fmla="*/ 0 w 557486"/>
              <a:gd name="connsiteY18" fmla="*/ 118982 h 291431"/>
              <a:gd name="connsiteX19" fmla="*/ 0 w 557486"/>
              <a:gd name="connsiteY19" fmla="*/ 118982 h 291431"/>
              <a:gd name="connsiteX20" fmla="*/ 0 w 557486"/>
              <a:gd name="connsiteY20" fmla="*/ 33996 h 291431"/>
              <a:gd name="connsiteX0" fmla="*/ 0 w 557486"/>
              <a:gd name="connsiteY0" fmla="*/ 33996 h 291431"/>
              <a:gd name="connsiteX1" fmla="*/ 33996 w 557486"/>
              <a:gd name="connsiteY1" fmla="*/ 0 h 291431"/>
              <a:gd name="connsiteX2" fmla="*/ 92914 w 557486"/>
              <a:gd name="connsiteY2" fmla="*/ 0 h 291431"/>
              <a:gd name="connsiteX3" fmla="*/ 92914 w 557486"/>
              <a:gd name="connsiteY3" fmla="*/ 0 h 291431"/>
              <a:gd name="connsiteX4" fmla="*/ 232286 w 557486"/>
              <a:gd name="connsiteY4" fmla="*/ 0 h 291431"/>
              <a:gd name="connsiteX5" fmla="*/ 523490 w 557486"/>
              <a:gd name="connsiteY5" fmla="*/ 0 h 291431"/>
              <a:gd name="connsiteX6" fmla="*/ 557486 w 557486"/>
              <a:gd name="connsiteY6" fmla="*/ 33996 h 291431"/>
              <a:gd name="connsiteX7" fmla="*/ 557486 w 557486"/>
              <a:gd name="connsiteY7" fmla="*/ 118982 h 291431"/>
              <a:gd name="connsiteX8" fmla="*/ 557486 w 557486"/>
              <a:gd name="connsiteY8" fmla="*/ 118982 h 291431"/>
              <a:gd name="connsiteX9" fmla="*/ 557486 w 557486"/>
              <a:gd name="connsiteY9" fmla="*/ 169974 h 291431"/>
              <a:gd name="connsiteX10" fmla="*/ 557486 w 557486"/>
              <a:gd name="connsiteY10" fmla="*/ 169973 h 291431"/>
              <a:gd name="connsiteX11" fmla="*/ 523490 w 557486"/>
              <a:gd name="connsiteY11" fmla="*/ 203969 h 291431"/>
              <a:gd name="connsiteX12" fmla="*/ 298961 w 557486"/>
              <a:gd name="connsiteY12" fmla="*/ 203969 h 291431"/>
              <a:gd name="connsiteX13" fmla="*/ 265880 w 557486"/>
              <a:gd name="connsiteY13" fmla="*/ 291431 h 291431"/>
              <a:gd name="connsiteX14" fmla="*/ 222296 w 557486"/>
              <a:gd name="connsiteY14" fmla="*/ 202381 h 291431"/>
              <a:gd name="connsiteX15" fmla="*/ 33996 w 557486"/>
              <a:gd name="connsiteY15" fmla="*/ 203969 h 291431"/>
              <a:gd name="connsiteX16" fmla="*/ 0 w 557486"/>
              <a:gd name="connsiteY16" fmla="*/ 169973 h 291431"/>
              <a:gd name="connsiteX17" fmla="*/ 0 w 557486"/>
              <a:gd name="connsiteY17" fmla="*/ 169974 h 291431"/>
              <a:gd name="connsiteX18" fmla="*/ 0 w 557486"/>
              <a:gd name="connsiteY18" fmla="*/ 118982 h 291431"/>
              <a:gd name="connsiteX19" fmla="*/ 0 w 557486"/>
              <a:gd name="connsiteY19" fmla="*/ 118982 h 291431"/>
              <a:gd name="connsiteX20" fmla="*/ 0 w 557486"/>
              <a:gd name="connsiteY20" fmla="*/ 33996 h 291431"/>
              <a:gd name="connsiteX0" fmla="*/ 0 w 557486"/>
              <a:gd name="connsiteY0" fmla="*/ 33996 h 291431"/>
              <a:gd name="connsiteX1" fmla="*/ 33996 w 557486"/>
              <a:gd name="connsiteY1" fmla="*/ 0 h 291431"/>
              <a:gd name="connsiteX2" fmla="*/ 92914 w 557486"/>
              <a:gd name="connsiteY2" fmla="*/ 0 h 291431"/>
              <a:gd name="connsiteX3" fmla="*/ 92914 w 557486"/>
              <a:gd name="connsiteY3" fmla="*/ 0 h 291431"/>
              <a:gd name="connsiteX4" fmla="*/ 232286 w 557486"/>
              <a:gd name="connsiteY4" fmla="*/ 0 h 291431"/>
              <a:gd name="connsiteX5" fmla="*/ 523490 w 557486"/>
              <a:gd name="connsiteY5" fmla="*/ 0 h 291431"/>
              <a:gd name="connsiteX6" fmla="*/ 557486 w 557486"/>
              <a:gd name="connsiteY6" fmla="*/ 33996 h 291431"/>
              <a:gd name="connsiteX7" fmla="*/ 557486 w 557486"/>
              <a:gd name="connsiteY7" fmla="*/ 118982 h 291431"/>
              <a:gd name="connsiteX8" fmla="*/ 557486 w 557486"/>
              <a:gd name="connsiteY8" fmla="*/ 118982 h 291431"/>
              <a:gd name="connsiteX9" fmla="*/ 557486 w 557486"/>
              <a:gd name="connsiteY9" fmla="*/ 169974 h 291431"/>
              <a:gd name="connsiteX10" fmla="*/ 557486 w 557486"/>
              <a:gd name="connsiteY10" fmla="*/ 169973 h 291431"/>
              <a:gd name="connsiteX11" fmla="*/ 523490 w 557486"/>
              <a:gd name="connsiteY11" fmla="*/ 203969 h 291431"/>
              <a:gd name="connsiteX12" fmla="*/ 298961 w 557486"/>
              <a:gd name="connsiteY12" fmla="*/ 203969 h 291431"/>
              <a:gd name="connsiteX13" fmla="*/ 265880 w 557486"/>
              <a:gd name="connsiteY13" fmla="*/ 291431 h 291431"/>
              <a:gd name="connsiteX14" fmla="*/ 224677 w 557486"/>
              <a:gd name="connsiteY14" fmla="*/ 207144 h 291431"/>
              <a:gd name="connsiteX15" fmla="*/ 33996 w 557486"/>
              <a:gd name="connsiteY15" fmla="*/ 203969 h 291431"/>
              <a:gd name="connsiteX16" fmla="*/ 0 w 557486"/>
              <a:gd name="connsiteY16" fmla="*/ 169973 h 291431"/>
              <a:gd name="connsiteX17" fmla="*/ 0 w 557486"/>
              <a:gd name="connsiteY17" fmla="*/ 169974 h 291431"/>
              <a:gd name="connsiteX18" fmla="*/ 0 w 557486"/>
              <a:gd name="connsiteY18" fmla="*/ 118982 h 291431"/>
              <a:gd name="connsiteX19" fmla="*/ 0 w 557486"/>
              <a:gd name="connsiteY19" fmla="*/ 118982 h 291431"/>
              <a:gd name="connsiteX20" fmla="*/ 0 w 557486"/>
              <a:gd name="connsiteY20" fmla="*/ 33996 h 291431"/>
              <a:gd name="connsiteX0" fmla="*/ 0 w 557486"/>
              <a:gd name="connsiteY0" fmla="*/ 33996 h 291431"/>
              <a:gd name="connsiteX1" fmla="*/ 33996 w 557486"/>
              <a:gd name="connsiteY1" fmla="*/ 0 h 291431"/>
              <a:gd name="connsiteX2" fmla="*/ 92914 w 557486"/>
              <a:gd name="connsiteY2" fmla="*/ 0 h 291431"/>
              <a:gd name="connsiteX3" fmla="*/ 92914 w 557486"/>
              <a:gd name="connsiteY3" fmla="*/ 0 h 291431"/>
              <a:gd name="connsiteX4" fmla="*/ 232286 w 557486"/>
              <a:gd name="connsiteY4" fmla="*/ 0 h 291431"/>
              <a:gd name="connsiteX5" fmla="*/ 523490 w 557486"/>
              <a:gd name="connsiteY5" fmla="*/ 0 h 291431"/>
              <a:gd name="connsiteX6" fmla="*/ 557486 w 557486"/>
              <a:gd name="connsiteY6" fmla="*/ 33996 h 291431"/>
              <a:gd name="connsiteX7" fmla="*/ 557486 w 557486"/>
              <a:gd name="connsiteY7" fmla="*/ 118982 h 291431"/>
              <a:gd name="connsiteX8" fmla="*/ 557486 w 557486"/>
              <a:gd name="connsiteY8" fmla="*/ 118982 h 291431"/>
              <a:gd name="connsiteX9" fmla="*/ 557486 w 557486"/>
              <a:gd name="connsiteY9" fmla="*/ 169974 h 291431"/>
              <a:gd name="connsiteX10" fmla="*/ 557486 w 557486"/>
              <a:gd name="connsiteY10" fmla="*/ 169973 h 291431"/>
              <a:gd name="connsiteX11" fmla="*/ 523490 w 557486"/>
              <a:gd name="connsiteY11" fmla="*/ 203969 h 291431"/>
              <a:gd name="connsiteX12" fmla="*/ 298961 w 557486"/>
              <a:gd name="connsiteY12" fmla="*/ 203969 h 291431"/>
              <a:gd name="connsiteX13" fmla="*/ 265880 w 557486"/>
              <a:gd name="connsiteY13" fmla="*/ 291431 h 291431"/>
              <a:gd name="connsiteX14" fmla="*/ 224677 w 557486"/>
              <a:gd name="connsiteY14" fmla="*/ 204763 h 291431"/>
              <a:gd name="connsiteX15" fmla="*/ 33996 w 557486"/>
              <a:gd name="connsiteY15" fmla="*/ 203969 h 291431"/>
              <a:gd name="connsiteX16" fmla="*/ 0 w 557486"/>
              <a:gd name="connsiteY16" fmla="*/ 169973 h 291431"/>
              <a:gd name="connsiteX17" fmla="*/ 0 w 557486"/>
              <a:gd name="connsiteY17" fmla="*/ 169974 h 291431"/>
              <a:gd name="connsiteX18" fmla="*/ 0 w 557486"/>
              <a:gd name="connsiteY18" fmla="*/ 118982 h 291431"/>
              <a:gd name="connsiteX19" fmla="*/ 0 w 557486"/>
              <a:gd name="connsiteY19" fmla="*/ 118982 h 291431"/>
              <a:gd name="connsiteX20" fmla="*/ 0 w 557486"/>
              <a:gd name="connsiteY20" fmla="*/ 33996 h 29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486" h="291431">
                <a:moveTo>
                  <a:pt x="0" y="33996"/>
                </a:moveTo>
                <a:cubicBezTo>
                  <a:pt x="0" y="15221"/>
                  <a:pt x="15221" y="0"/>
                  <a:pt x="33996" y="0"/>
                </a:cubicBezTo>
                <a:lnTo>
                  <a:pt x="92914" y="0"/>
                </a:lnTo>
                <a:lnTo>
                  <a:pt x="92914" y="0"/>
                </a:lnTo>
                <a:lnTo>
                  <a:pt x="232286" y="0"/>
                </a:lnTo>
                <a:lnTo>
                  <a:pt x="523490" y="0"/>
                </a:lnTo>
                <a:cubicBezTo>
                  <a:pt x="542265" y="0"/>
                  <a:pt x="557486" y="15221"/>
                  <a:pt x="557486" y="33996"/>
                </a:cubicBezTo>
                <a:lnTo>
                  <a:pt x="557486" y="118982"/>
                </a:lnTo>
                <a:lnTo>
                  <a:pt x="557486" y="118982"/>
                </a:lnTo>
                <a:lnTo>
                  <a:pt x="557486" y="169974"/>
                </a:lnTo>
                <a:lnTo>
                  <a:pt x="557486" y="169973"/>
                </a:lnTo>
                <a:cubicBezTo>
                  <a:pt x="557486" y="188748"/>
                  <a:pt x="542265" y="203969"/>
                  <a:pt x="523490" y="203969"/>
                </a:cubicBezTo>
                <a:lnTo>
                  <a:pt x="298961" y="203969"/>
                </a:lnTo>
                <a:lnTo>
                  <a:pt x="265880" y="291431"/>
                </a:lnTo>
                <a:lnTo>
                  <a:pt x="224677" y="204763"/>
                </a:lnTo>
                <a:lnTo>
                  <a:pt x="33996" y="203969"/>
                </a:lnTo>
                <a:cubicBezTo>
                  <a:pt x="15221" y="203969"/>
                  <a:pt x="0" y="188748"/>
                  <a:pt x="0" y="169973"/>
                </a:cubicBezTo>
                <a:lnTo>
                  <a:pt x="0" y="169974"/>
                </a:lnTo>
                <a:lnTo>
                  <a:pt x="0" y="118982"/>
                </a:lnTo>
                <a:lnTo>
                  <a:pt x="0" y="118982"/>
                </a:lnTo>
                <a:lnTo>
                  <a:pt x="0" y="33996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99792" y="3228308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33CC"/>
                </a:solidFill>
              </a:rPr>
              <a:t>①</a:t>
            </a:r>
            <a:r>
              <a:rPr lang="ko-KR" altLang="en-US" sz="1050" dirty="0" smtClean="0"/>
              <a:t>입력</a:t>
            </a:r>
            <a:r>
              <a:rPr lang="ko-KR" altLang="en-US" sz="1050" dirty="0" smtClean="0">
                <a:solidFill>
                  <a:srgbClr val="FF3399"/>
                </a:solidFill>
              </a:rPr>
              <a:t> </a:t>
            </a:r>
            <a:endParaRPr lang="ko-KR" altLang="en-US" sz="1050" dirty="0">
              <a:solidFill>
                <a:srgbClr val="FF3399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952312" y="2564319"/>
            <a:ext cx="648072" cy="325586"/>
            <a:chOff x="1298072" y="2905896"/>
            <a:chExt cx="648072" cy="325586"/>
          </a:xfrm>
        </p:grpSpPr>
        <p:sp>
          <p:nvSpPr>
            <p:cNvPr id="19" name="모서리가 둥근 사각형 설명선 8"/>
            <p:cNvSpPr/>
            <p:nvPr/>
          </p:nvSpPr>
          <p:spPr>
            <a:xfrm>
              <a:off x="1331640" y="2940051"/>
              <a:ext cx="557486" cy="291431"/>
            </a:xfrm>
            <a:custGeom>
              <a:avLst/>
              <a:gdLst>
                <a:gd name="connsiteX0" fmla="*/ 0 w 557486"/>
                <a:gd name="connsiteY0" fmla="*/ 33996 h 203969"/>
                <a:gd name="connsiteX1" fmla="*/ 33996 w 557486"/>
                <a:gd name="connsiteY1" fmla="*/ 0 h 203969"/>
                <a:gd name="connsiteX2" fmla="*/ 92914 w 557486"/>
                <a:gd name="connsiteY2" fmla="*/ 0 h 203969"/>
                <a:gd name="connsiteX3" fmla="*/ 92914 w 557486"/>
                <a:gd name="connsiteY3" fmla="*/ 0 h 203969"/>
                <a:gd name="connsiteX4" fmla="*/ 232286 w 557486"/>
                <a:gd name="connsiteY4" fmla="*/ 0 h 203969"/>
                <a:gd name="connsiteX5" fmla="*/ 523490 w 557486"/>
                <a:gd name="connsiteY5" fmla="*/ 0 h 203969"/>
                <a:gd name="connsiteX6" fmla="*/ 557486 w 557486"/>
                <a:gd name="connsiteY6" fmla="*/ 33996 h 203969"/>
                <a:gd name="connsiteX7" fmla="*/ 557486 w 557486"/>
                <a:gd name="connsiteY7" fmla="*/ 118982 h 203969"/>
                <a:gd name="connsiteX8" fmla="*/ 557486 w 557486"/>
                <a:gd name="connsiteY8" fmla="*/ 118982 h 203969"/>
                <a:gd name="connsiteX9" fmla="*/ 557486 w 557486"/>
                <a:gd name="connsiteY9" fmla="*/ 169974 h 203969"/>
                <a:gd name="connsiteX10" fmla="*/ 557486 w 557486"/>
                <a:gd name="connsiteY10" fmla="*/ 169973 h 203969"/>
                <a:gd name="connsiteX11" fmla="*/ 523490 w 557486"/>
                <a:gd name="connsiteY11" fmla="*/ 203969 h 203969"/>
                <a:gd name="connsiteX12" fmla="*/ 232286 w 557486"/>
                <a:gd name="connsiteY12" fmla="*/ 203969 h 203969"/>
                <a:gd name="connsiteX13" fmla="*/ 164280 w 557486"/>
                <a:gd name="connsiteY13" fmla="*/ 275556 h 203969"/>
                <a:gd name="connsiteX14" fmla="*/ 92914 w 557486"/>
                <a:gd name="connsiteY14" fmla="*/ 203969 h 203969"/>
                <a:gd name="connsiteX15" fmla="*/ 33996 w 557486"/>
                <a:gd name="connsiteY15" fmla="*/ 203969 h 203969"/>
                <a:gd name="connsiteX16" fmla="*/ 0 w 557486"/>
                <a:gd name="connsiteY16" fmla="*/ 169973 h 203969"/>
                <a:gd name="connsiteX17" fmla="*/ 0 w 557486"/>
                <a:gd name="connsiteY17" fmla="*/ 169974 h 203969"/>
                <a:gd name="connsiteX18" fmla="*/ 0 w 557486"/>
                <a:gd name="connsiteY18" fmla="*/ 118982 h 203969"/>
                <a:gd name="connsiteX19" fmla="*/ 0 w 557486"/>
                <a:gd name="connsiteY19" fmla="*/ 118982 h 203969"/>
                <a:gd name="connsiteX20" fmla="*/ 0 w 557486"/>
                <a:gd name="connsiteY20" fmla="*/ 33996 h 203969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92914 w 557486"/>
                <a:gd name="connsiteY14" fmla="*/ 203969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219914 w 557486"/>
                <a:gd name="connsiteY14" fmla="*/ 207144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33071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2296 w 557486"/>
                <a:gd name="connsiteY14" fmla="*/ 202381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4763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7486" h="291431">
                  <a:moveTo>
                    <a:pt x="0" y="33996"/>
                  </a:moveTo>
                  <a:cubicBezTo>
                    <a:pt x="0" y="15221"/>
                    <a:pt x="15221" y="0"/>
                    <a:pt x="33996" y="0"/>
                  </a:cubicBezTo>
                  <a:lnTo>
                    <a:pt x="92914" y="0"/>
                  </a:lnTo>
                  <a:lnTo>
                    <a:pt x="92914" y="0"/>
                  </a:lnTo>
                  <a:lnTo>
                    <a:pt x="232286" y="0"/>
                  </a:lnTo>
                  <a:lnTo>
                    <a:pt x="523490" y="0"/>
                  </a:lnTo>
                  <a:cubicBezTo>
                    <a:pt x="542265" y="0"/>
                    <a:pt x="557486" y="15221"/>
                    <a:pt x="557486" y="33996"/>
                  </a:cubicBezTo>
                  <a:lnTo>
                    <a:pt x="557486" y="118982"/>
                  </a:lnTo>
                  <a:lnTo>
                    <a:pt x="557486" y="118982"/>
                  </a:lnTo>
                  <a:lnTo>
                    <a:pt x="557486" y="169974"/>
                  </a:lnTo>
                  <a:lnTo>
                    <a:pt x="557486" y="169973"/>
                  </a:lnTo>
                  <a:cubicBezTo>
                    <a:pt x="557486" y="188748"/>
                    <a:pt x="542265" y="203969"/>
                    <a:pt x="523490" y="203969"/>
                  </a:cubicBezTo>
                  <a:lnTo>
                    <a:pt x="298961" y="203969"/>
                  </a:lnTo>
                  <a:lnTo>
                    <a:pt x="265880" y="291431"/>
                  </a:lnTo>
                  <a:lnTo>
                    <a:pt x="224677" y="204763"/>
                  </a:lnTo>
                  <a:lnTo>
                    <a:pt x="33996" y="203969"/>
                  </a:lnTo>
                  <a:cubicBezTo>
                    <a:pt x="15221" y="203969"/>
                    <a:pt x="0" y="188748"/>
                    <a:pt x="0" y="169973"/>
                  </a:cubicBezTo>
                  <a:lnTo>
                    <a:pt x="0" y="169974"/>
                  </a:lnTo>
                  <a:lnTo>
                    <a:pt x="0" y="118982"/>
                  </a:lnTo>
                  <a:lnTo>
                    <a:pt x="0" y="118982"/>
                  </a:lnTo>
                  <a:lnTo>
                    <a:pt x="0" y="3399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FF0066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8072" y="2905896"/>
              <a:ext cx="64807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FF33CC"/>
                  </a:solidFill>
                </a:rPr>
                <a:t>②</a:t>
              </a:r>
              <a:r>
                <a:rPr lang="ko-KR" altLang="en-US" sz="1050" dirty="0" smtClean="0"/>
                <a:t>클릭 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74354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 </a:t>
            </a: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필터링하기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err="1" smtClean="0">
                <a:solidFill>
                  <a:srgbClr val="6600FF"/>
                </a:solidFill>
              </a:rPr>
              <a:t>슬라이스를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 이용해서 </a:t>
            </a:r>
            <a:r>
              <a:rPr lang="ko-KR" altLang="en-US" sz="1800" b="0" dirty="0" err="1" smtClean="0">
                <a:solidFill>
                  <a:srgbClr val="6600FF"/>
                </a:solidFill>
              </a:rPr>
              <a:t>필터링하기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옵션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정렬 및 </a:t>
            </a:r>
            <a:r>
              <a:rPr lang="ko-KR" altLang="en-US" sz="1800" b="0" dirty="0"/>
              <a:t>필터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err="1"/>
              <a:t>슬라이스</a:t>
            </a:r>
            <a:r>
              <a:rPr lang="ko-KR" altLang="en-US" sz="1800" b="0" dirty="0"/>
              <a:t> 삽입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드롭다운해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err="1"/>
              <a:t>슬라이스</a:t>
            </a:r>
            <a:r>
              <a:rPr lang="ko-KR" altLang="en-US" sz="1800" b="0" dirty="0"/>
              <a:t> 삽입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93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27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 </a:t>
            </a: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필터링하기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</a:t>
            </a:r>
            <a:r>
              <a:rPr lang="ko-KR" altLang="en-US" sz="1800" b="0" dirty="0" err="1"/>
              <a:t>슬라이스</a:t>
            </a:r>
            <a:r>
              <a:rPr lang="ko-KR" altLang="en-US" sz="1800" b="0" dirty="0"/>
              <a:t> 삽입</a:t>
            </a:r>
            <a:r>
              <a:rPr lang="ko-KR" altLang="en-US" sz="1800" b="0" dirty="0" smtClean="0"/>
              <a:t>」대화상자에서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 err="1" smtClean="0"/>
              <a:t>필터링을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적용할 필드를 </a:t>
            </a:r>
            <a:r>
              <a:rPr lang="ko-KR" altLang="en-US" sz="1800" b="0" dirty="0" err="1" smtClean="0"/>
              <a:t>선택하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고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클릭</a:t>
            </a:r>
            <a:endParaRPr lang="en-US" altLang="ko-KR" sz="1800" b="0" dirty="0" smtClean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27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 </a:t>
            </a: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필터링하기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동시에 여러 개의 레이블을 추출하고 </a:t>
            </a:r>
            <a:r>
              <a:rPr lang="ko-KR" altLang="en-US" sz="1800" b="0" dirty="0" smtClean="0"/>
              <a:t>싶을 </a:t>
            </a:r>
            <a:r>
              <a:rPr lang="ko-KR" altLang="en-US" sz="1800" b="0" dirty="0"/>
              <a:t>때는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맑은 고딕"/>
                <a:ea typeface="맑은 고딕"/>
              </a:rPr>
              <a:t>① </a:t>
            </a:r>
            <a:r>
              <a:rPr lang="ko-KR" altLang="en-US" sz="1800" b="0" dirty="0" smtClean="0"/>
              <a:t>      키를 </a:t>
            </a:r>
            <a:r>
              <a:rPr lang="ko-KR" altLang="en-US" sz="1800" b="0" dirty="0"/>
              <a:t>누른 상태에서 </a:t>
            </a:r>
            <a:r>
              <a:rPr lang="ko-KR" altLang="en-US" sz="1800" b="0" dirty="0" smtClean="0"/>
              <a:t>추출할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    </a:t>
            </a:r>
            <a:r>
              <a:rPr lang="ko-KR" altLang="en-US" sz="1800" b="0" dirty="0"/>
              <a:t>레이블을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  <a:p>
            <a:pPr>
              <a:buAutoNum type="circleNumDbPlain"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/>
              <a:t>    </a:t>
            </a:r>
            <a:r>
              <a:rPr lang="ko-KR" altLang="en-US" sz="1800" b="0" dirty="0" err="1" smtClean="0"/>
              <a:t>슬라이스</a:t>
            </a:r>
            <a:r>
              <a:rPr lang="ko-KR" altLang="en-US" sz="1800" b="0" dirty="0" smtClean="0"/>
              <a:t> 개체를 </a:t>
            </a:r>
            <a:r>
              <a:rPr lang="ko-KR" altLang="en-US" sz="1800" b="0" dirty="0"/>
              <a:t>제거하고자 </a:t>
            </a:r>
            <a:r>
              <a:rPr lang="ko-KR" altLang="en-US" sz="1800" b="0" dirty="0" smtClean="0"/>
              <a:t>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때에는 제거할 </a:t>
            </a:r>
            <a:r>
              <a:rPr lang="ko-KR" altLang="en-US" sz="1800" b="0" dirty="0" smtClean="0"/>
              <a:t>창을 클릭하고</a:t>
            </a:r>
            <a:r>
              <a:rPr lang="en-US" altLang="ko-KR" sz="1800" b="0" dirty="0"/>
              <a:t>, </a:t>
            </a:r>
            <a:r>
              <a:rPr lang="en-US" altLang="ko-KR" sz="1800" b="0" dirty="0" smtClean="0"/>
              <a:t>                               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  키를 </a:t>
            </a:r>
            <a:r>
              <a:rPr lang="ko-KR" altLang="en-US" sz="1800" b="0" dirty="0"/>
              <a:t>누르면 된다</a:t>
            </a:r>
            <a:r>
              <a:rPr lang="en-US" altLang="ko-KR" sz="1800" b="0" dirty="0"/>
              <a:t>.</a:t>
            </a:r>
            <a:endParaRPr lang="en-US" altLang="ko-KR" sz="1800" b="0" dirty="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645200"/>
            <a:ext cx="4680000" cy="369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621034"/>
            <a:ext cx="315243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93120"/>
            <a:ext cx="216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27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테이블 </a:t>
            </a:r>
            <a:r>
              <a:rPr lang="ko-KR" altLang="en-US" sz="2200" dirty="0" err="1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필터링하기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그림과 같이 선택한 필드의 </a:t>
            </a:r>
            <a:r>
              <a:rPr lang="ko-KR" altLang="en-US" sz="1800" b="0" dirty="0" err="1" smtClean="0"/>
              <a:t>슬라이스가</a:t>
            </a:r>
            <a:r>
              <a:rPr lang="ko-KR" altLang="en-US" sz="1800" b="0" dirty="0" smtClean="0"/>
              <a:t> 삽입되고 </a:t>
            </a:r>
            <a:r>
              <a:rPr lang="ko-KR" altLang="en-US" sz="1800" b="0" dirty="0"/>
              <a:t>추출하고자 하는 레이블을 </a:t>
            </a:r>
            <a:r>
              <a:rPr lang="ko-KR" altLang="en-US" sz="1800" b="0" dirty="0" smtClean="0"/>
              <a:t>클릭하면 원하는 정보 추출 </a:t>
            </a:r>
            <a:endParaRPr lang="en-US" altLang="ko-KR" sz="1800" b="0" dirty="0" smtClean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645200"/>
            <a:ext cx="4680000" cy="371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18543"/>
            <a:ext cx="4680000" cy="371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27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차트 그리기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2132856"/>
            <a:ext cx="3826768" cy="3705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데이터 테이블 임의의 위치 클릭</a:t>
            </a:r>
            <a:r>
              <a:rPr lang="en-US" altLang="ko-KR" sz="1800" b="0" dirty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옵션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도구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 </a:t>
            </a:r>
            <a:r>
              <a:rPr lang="ko-KR" altLang="en-US" sz="1800" b="0" dirty="0"/>
              <a:t>있는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피벗 차트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</a:t>
            </a:r>
            <a:endParaRPr lang="en-US" altLang="ko-KR" sz="1800" b="0" dirty="0" smtClean="0"/>
          </a:p>
        </p:txBody>
      </p:sp>
      <p:sp>
        <p:nvSpPr>
          <p:cNvPr id="9" name="내용 개체 틀 5"/>
          <p:cNvSpPr>
            <a:spLocks noGrp="1"/>
          </p:cNvSpPr>
          <p:nvPr>
            <p:ph idx="1"/>
          </p:nvPr>
        </p:nvSpPr>
        <p:spPr>
          <a:xfrm>
            <a:off x="457200" y="1577009"/>
            <a:ext cx="8229600" cy="483839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피벗 테이블을 이용해서 차트를 그리는 기능</a:t>
            </a:r>
            <a:endParaRPr lang="en-US" altLang="ko-KR" sz="1800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204864"/>
            <a:ext cx="4680000" cy="394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579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차트 그리기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「차트 삽입</a:t>
            </a:r>
            <a:r>
              <a:rPr lang="ko-KR" altLang="en-US" sz="1800" b="0" dirty="0" smtClean="0"/>
              <a:t>」대화상자에서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세로 </a:t>
            </a:r>
            <a:r>
              <a:rPr lang="ko-KR" altLang="en-US" sz="1800" b="0" dirty="0" smtClean="0"/>
              <a:t>막대형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[2</a:t>
            </a:r>
            <a:r>
              <a:rPr lang="ko-KR" altLang="en-US" sz="1800" b="0" dirty="0"/>
              <a:t>차원 묶은 세로 막대형</a:t>
            </a:r>
            <a:r>
              <a:rPr lang="en-US" altLang="ko-KR" sz="1800" b="0" dirty="0" smtClean="0"/>
              <a:t>] </a:t>
            </a:r>
            <a:r>
              <a:rPr lang="ko-KR" altLang="en-US" sz="1800" b="0" dirty="0" smtClean="0"/>
              <a:t>차트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  선택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645200"/>
            <a:ext cx="4680000" cy="366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27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차트 그리기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차트가 나타나면 피벗 테이블 보고서 </a:t>
            </a:r>
            <a:r>
              <a:rPr lang="ko-KR" altLang="en-US" sz="1800" b="0" dirty="0" smtClean="0"/>
              <a:t>아래로 </a:t>
            </a:r>
            <a:r>
              <a:rPr lang="ko-KR" altLang="en-US" sz="1800" b="0" dirty="0"/>
              <a:t>차트를 옮기고 크기도 적당히 </a:t>
            </a:r>
            <a:r>
              <a:rPr lang="ko-KR" altLang="en-US" sz="1800" b="0" dirty="0" smtClean="0"/>
              <a:t>조절</a:t>
            </a:r>
            <a:endParaRPr lang="en-US" altLang="ko-KR" sz="1800" b="0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645200"/>
            <a:ext cx="4680000" cy="373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25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09.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피벗 테이블과 피벗 차트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피벗 차트 그리기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피벗 차트에서도 피벗 테이블과 </a:t>
            </a:r>
            <a:r>
              <a:rPr lang="ko-KR" altLang="en-US" sz="1800" b="0" dirty="0" smtClean="0"/>
              <a:t>동일하게 </a:t>
            </a:r>
            <a:r>
              <a:rPr lang="ko-KR" altLang="en-US" sz="1800" b="0" dirty="0" err="1" smtClean="0"/>
              <a:t>필터링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기능을 </a:t>
            </a:r>
            <a:r>
              <a:rPr lang="ko-KR" altLang="en-US" sz="1800" b="0" dirty="0" smtClean="0"/>
              <a:t>수행 가능</a:t>
            </a:r>
            <a:endParaRPr lang="en-US" altLang="ko-KR" sz="1800" b="0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645200"/>
            <a:ext cx="4680000" cy="371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25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(1)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256" y="4955684"/>
            <a:ext cx="8640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영업점을 오른쪽 그림과 같이 ‘시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도’와 ‘시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군’으로 분할하시오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endParaRPr lang="en-US" altLang="ko-KR" sz="14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중복된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항목 제거 기능을 이용해서 중복된 데이터를 삭제하시오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endParaRPr lang="en-US" altLang="ko-KR" sz="14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고급 필터 기능을 이용해서 ‘직책이 소장이고 입사경로가 공채이거나 입사경로가 수시이고 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4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월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영업 실</a:t>
            </a:r>
            <a:endParaRPr lang="en-US" altLang="ko-KR" sz="14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  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적이 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1000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이상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’인 사원을 추출하시오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단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직책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이름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입사경로만 추출하시오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400" dirty="0"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2" y="1268760"/>
            <a:ext cx="8604000" cy="30190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224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06.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연습문제</a:t>
            </a:r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256" y="5355793"/>
            <a:ext cx="86409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①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 ‘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M</a:t>
            </a:r>
            <a:r>
              <a:rPr lang="ko-KR" altLang="en-US" sz="1400" dirty="0" err="1">
                <a:latin typeface="새굴림" pitchFamily="18" charset="-127"/>
                <a:ea typeface="새굴림" pitchFamily="18" charset="-127"/>
              </a:rPr>
              <a:t>마트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 지점별 골드망고 판매실적’ 테이블을 그림과 같이 피벗테이블로 요약하시오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②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요일’을 보고서 필터에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날짜’를 열 레이블에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제품등급’을 행 레이블에 추가하고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판매개수’와 ‘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판매</a:t>
            </a:r>
            <a:endParaRPr lang="en-US" altLang="ko-KR" sz="1400" dirty="0" smtClean="0"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  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총액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’을 값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영역에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추가하시오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③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열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레이블에 추가한 ‘날짜’ 필드에 대해서는 월별로 그룹을 설정하고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피벗테이블 </a:t>
            </a:r>
            <a:r>
              <a:rPr lang="en-US" altLang="ko-KR" sz="1400" dirty="0">
                <a:latin typeface="새굴림" pitchFamily="18" charset="-127"/>
                <a:ea typeface="새굴림" pitchFamily="18" charset="-127"/>
              </a:rPr>
              <a:t>8</a:t>
            </a:r>
            <a:r>
              <a:rPr lang="ko-KR" altLang="en-US" sz="1400" dirty="0">
                <a:latin typeface="새굴림" pitchFamily="18" charset="-127"/>
                <a:ea typeface="새굴림" pitchFamily="18" charset="-127"/>
              </a:rPr>
              <a:t>행에 있는 특품을 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6 </a:t>
            </a:r>
          </a:p>
          <a:p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  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행으로 </a:t>
            </a:r>
            <a:r>
              <a:rPr lang="ko-KR" altLang="en-US" sz="1400" dirty="0" smtClean="0">
                <a:latin typeface="새굴림" pitchFamily="18" charset="-127"/>
                <a:ea typeface="새굴림" pitchFamily="18" charset="-127"/>
              </a:rPr>
              <a:t>이동시키시오</a:t>
            </a:r>
            <a:r>
              <a:rPr lang="en-US" altLang="ko-KR" sz="1400" dirty="0" smtClean="0">
                <a:latin typeface="새굴림" pitchFamily="18" charset="-127"/>
                <a:ea typeface="새굴림" pitchFamily="18" charset="-127"/>
              </a:rPr>
              <a:t>.</a:t>
            </a:r>
            <a:endParaRPr lang="en-US" altLang="ko-KR" sz="1400" dirty="0"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4" y="1107089"/>
            <a:ext cx="7632000" cy="398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535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나머지의 데이터들은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‘한문점수’까</a:t>
            </a:r>
          </a:p>
          <a:p>
            <a:pPr marL="0" indent="0">
              <a:buNone/>
            </a:pPr>
            <a:r>
              <a:rPr lang="ko-KR" altLang="en-US" sz="1800" b="0" dirty="0"/>
              <a:t>지만 입력하면 총점은 </a:t>
            </a:r>
            <a:r>
              <a:rPr lang="ko-KR" altLang="en-US" sz="1800" b="0" dirty="0" smtClean="0"/>
              <a:t>자동 계산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90700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표를 이용해서 아래와 같은 데이터베이스를 작성해보자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0" y="2682000"/>
            <a:ext cx="4680000" cy="375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771800" y="3645024"/>
            <a:ext cx="360040" cy="1584176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575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256584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2376264"/>
          </a:xfrm>
        </p:spPr>
        <p:txBody>
          <a:bodyPr>
            <a:normAutofit/>
          </a:bodyPr>
          <a:lstStyle/>
          <a:p>
            <a:r>
              <a:rPr lang="ko-KR" altLang="en-US" sz="2000" b="0" dirty="0"/>
              <a:t>새로운 레코드를 추가하거나 삭제하고 수정할 때 직접 행을 삽입하고 셀에 데이터를 입력할 수 </a:t>
            </a:r>
            <a:r>
              <a:rPr lang="ko-KR" altLang="en-US" sz="2000" b="0" dirty="0" smtClean="0"/>
              <a:t>있지만 레코드 </a:t>
            </a:r>
            <a:r>
              <a:rPr lang="ko-KR" altLang="en-US" sz="2000" b="0" dirty="0"/>
              <a:t>관리 기능을 이용하면 효율적으로 </a:t>
            </a:r>
            <a:r>
              <a:rPr lang="ko-KR" altLang="en-US" sz="2000" b="0" dirty="0" smtClean="0"/>
              <a:t>관리</a:t>
            </a:r>
            <a:endParaRPr lang="en-US" altLang="ko-KR" sz="2000" b="0" dirty="0" smtClean="0"/>
          </a:p>
          <a:p>
            <a:r>
              <a:rPr lang="ko-KR" altLang="en-US" sz="2000" b="0" dirty="0" smtClean="0"/>
              <a:t>데이터베이스는 </a:t>
            </a:r>
            <a:r>
              <a:rPr lang="ko-KR" altLang="en-US" sz="2000" b="0" dirty="0"/>
              <a:t>데이터를 효율적으로 </a:t>
            </a:r>
            <a:r>
              <a:rPr lang="ko-KR" altLang="en-US" sz="2000" b="0" dirty="0" smtClean="0"/>
              <a:t>관리하기 </a:t>
            </a:r>
            <a:r>
              <a:rPr lang="ko-KR" altLang="en-US" sz="2000" b="0" dirty="0"/>
              <a:t>위한 것이 목적이므로 검색 기능 또한 </a:t>
            </a:r>
            <a:r>
              <a:rPr lang="ko-KR" altLang="en-US" sz="2000" b="0" dirty="0" smtClean="0"/>
              <a:t>필수적</a:t>
            </a:r>
            <a:r>
              <a:rPr lang="en-US" altLang="ko-KR" sz="2000" b="0" dirty="0" smtClean="0"/>
              <a:t> </a:t>
            </a:r>
          </a:p>
          <a:p>
            <a:r>
              <a:rPr lang="ko-KR" altLang="en-US" sz="2000" b="0" dirty="0" smtClean="0"/>
              <a:t>레코드 </a:t>
            </a:r>
            <a:r>
              <a:rPr lang="ko-KR" altLang="en-US" sz="2000" b="0" dirty="0"/>
              <a:t>관리 기능을 사용하기 위해서는 빠른 실행 도구 모음에 레코드 관리 기능을 </a:t>
            </a:r>
            <a:r>
              <a:rPr lang="ko-KR" altLang="en-US" sz="2000" b="0" dirty="0" smtClean="0"/>
              <a:t>추가</a:t>
            </a:r>
            <a:endParaRPr lang="ko-KR" altLang="en-US" sz="2000" b="0" dirty="0"/>
          </a:p>
        </p:txBody>
      </p:sp>
    </p:spTree>
    <p:extLst>
      <p:ext uri="{BB962C8B-B14F-4D97-AF65-F5344CB8AC3E}">
        <p14:creationId xmlns="" xmlns:p14="http://schemas.microsoft.com/office/powerpoint/2010/main" val="37830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레코드 관리 기능 추가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빠른 실행 도구모음 사용자 </a:t>
            </a:r>
            <a:r>
              <a:rPr lang="ko-KR" altLang="en-US" sz="1800" b="0" dirty="0" smtClean="0"/>
              <a:t>지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smtClean="0"/>
              <a:t>정   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기타 명령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40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636912"/>
            <a:ext cx="181895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1051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「</a:t>
            </a:r>
            <a:r>
              <a:rPr lang="en-US" altLang="ko-KR" sz="1800" b="0" dirty="0"/>
              <a:t>Excel </a:t>
            </a:r>
            <a:r>
              <a:rPr lang="ko-KR" altLang="en-US" sz="1800" b="0" dirty="0"/>
              <a:t>옵션」 대화상자에서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빠른 </a:t>
            </a:r>
            <a:r>
              <a:rPr lang="ko-KR" altLang="en-US" sz="1800" b="0" dirty="0" smtClean="0"/>
              <a:t>실행 도구 </a:t>
            </a:r>
            <a:r>
              <a:rPr lang="ko-KR" altLang="en-US" sz="1800" b="0" dirty="0"/>
              <a:t>모음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다음에서 명령 선택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에서 </a:t>
            </a:r>
            <a:r>
              <a:rPr lang="en-US" altLang="ko-KR" sz="1800" b="0" dirty="0" smtClean="0"/>
              <a:t>[</a:t>
            </a:r>
            <a:r>
              <a:rPr lang="ko-KR" altLang="en-US" sz="1800" b="0" dirty="0" smtClean="0"/>
              <a:t>모든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명령</a:t>
            </a:r>
            <a:r>
              <a:rPr lang="en-US" altLang="ko-KR" sz="1800" b="0" dirty="0" smtClean="0"/>
              <a:t>]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레코드 관리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선택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추가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63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0693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빠른 실행 도구 모음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의 </a:t>
            </a:r>
            <a:r>
              <a:rPr lang="en-US" altLang="ko-KR" sz="1800" b="0" dirty="0" smtClean="0"/>
              <a:t>[</a:t>
            </a:r>
            <a:r>
              <a:rPr lang="ko-KR" altLang="en-US" sz="1800" b="0" dirty="0" err="1" smtClean="0"/>
              <a:t>레코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err="1" smtClean="0"/>
              <a:t>드</a:t>
            </a:r>
            <a:r>
              <a:rPr lang="ko-KR" altLang="en-US" sz="1800" b="0" dirty="0" smtClean="0"/>
              <a:t> 관리</a:t>
            </a:r>
            <a:r>
              <a:rPr lang="en-US" altLang="ko-KR" sz="1800" b="0" dirty="0" smtClean="0"/>
              <a:t>] </a:t>
            </a:r>
            <a:r>
              <a:rPr lang="ko-KR" altLang="en-US" sz="1800" b="0" dirty="0"/>
              <a:t>아이콘을 클릭하면</a:t>
            </a:r>
            <a:r>
              <a:rPr lang="en-US" altLang="ko-KR" sz="1800" b="0" dirty="0"/>
              <a:t>, </a:t>
            </a:r>
            <a:r>
              <a:rPr lang="ko-KR" altLang="en-US" sz="1800" b="0" dirty="0" smtClean="0"/>
              <a:t>워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err="1" smtClean="0"/>
              <a:t>크시트의</a:t>
            </a:r>
            <a:r>
              <a:rPr lang="ko-KR" altLang="en-US" sz="1800" b="0" dirty="0" smtClean="0"/>
              <a:t> 이름과 </a:t>
            </a:r>
            <a:r>
              <a:rPr lang="ko-KR" altLang="en-US" sz="1800" b="0" dirty="0"/>
              <a:t>같은 「</a:t>
            </a:r>
            <a:r>
              <a:rPr lang="ko-KR" altLang="en-US" sz="1800" b="0" dirty="0" smtClean="0"/>
              <a:t>데이터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 </a:t>
            </a:r>
            <a:r>
              <a:rPr lang="ko-KR" altLang="en-US" sz="1800" b="0" dirty="0" smtClean="0"/>
              <a:t>베이스 입력」대화상자가 생성</a:t>
            </a:r>
            <a:endParaRPr lang="en-US" altLang="ko-KR" sz="1800" b="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00808"/>
            <a:ext cx="4680000" cy="40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0693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레코드 추가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ko-KR" altLang="en-US" sz="1800" b="0" dirty="0"/>
              <a:t>데이터베이스입력</a:t>
            </a:r>
            <a:r>
              <a:rPr lang="ko-KR" altLang="en-US" sz="1800" b="0" dirty="0" smtClean="0"/>
              <a:t>」대화상자에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①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새로 </a:t>
            </a:r>
            <a:r>
              <a:rPr lang="ko-KR" altLang="en-US" sz="1800" b="0" dirty="0"/>
              <a:t>만들기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40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018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추가할 레코드 내용을 </a:t>
            </a:r>
            <a:r>
              <a:rPr lang="ko-KR" altLang="en-US" sz="1800" b="0" dirty="0" smtClean="0"/>
              <a:t>입력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새로 만들기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1710000"/>
            <a:ext cx="4680000" cy="340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49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레코드 검색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ko-KR" altLang="en-US" sz="1800" b="0" dirty="0"/>
              <a:t>데이터베이스입력」 </a:t>
            </a:r>
            <a:r>
              <a:rPr lang="ko-KR" altLang="en-US" sz="1800" b="0" dirty="0" smtClean="0"/>
              <a:t>대화상자에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 smtClean="0"/>
              <a:t>조건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4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0693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CHAPTER 07 </a:t>
            </a:r>
            <a:r>
              <a:rPr lang="ko-KR" altLang="en-US" sz="2400" dirty="0" smtClean="0"/>
              <a:t>업무량을 줄이기 위한 데이터 관리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043730" y="1498058"/>
            <a:ext cx="1303652" cy="398518"/>
            <a:chOff x="755576" y="2118047"/>
            <a:chExt cx="1368152" cy="461665"/>
          </a:xfrm>
        </p:grpSpPr>
        <p:sp>
          <p:nvSpPr>
            <p:cNvPr id="39" name="직사각형 5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6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TextBox 7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1</a:t>
              </a:r>
              <a:endParaRPr lang="ko-KR" altLang="en-US" sz="2400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43730" y="2030417"/>
            <a:ext cx="1303652" cy="398518"/>
            <a:chOff x="755576" y="2118047"/>
            <a:chExt cx="1368152" cy="461665"/>
          </a:xfrm>
        </p:grpSpPr>
        <p:sp>
          <p:nvSpPr>
            <p:cNvPr id="36" name="직사각형 35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2</a:t>
              </a:r>
              <a:endParaRPr lang="ko-KR" altLang="en-US" sz="2400" b="1" dirty="0"/>
            </a:p>
          </p:txBody>
        </p:sp>
      </p:grpSp>
      <p:grpSp>
        <p:nvGrpSpPr>
          <p:cNvPr id="9" name="그룹 13"/>
          <p:cNvGrpSpPr/>
          <p:nvPr/>
        </p:nvGrpSpPr>
        <p:grpSpPr>
          <a:xfrm>
            <a:off x="1043730" y="2555947"/>
            <a:ext cx="1303652" cy="398518"/>
            <a:chOff x="755576" y="2118047"/>
            <a:chExt cx="1368152" cy="461665"/>
          </a:xfrm>
        </p:grpSpPr>
        <p:sp>
          <p:nvSpPr>
            <p:cNvPr id="33" name="직사각형 32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3</a:t>
              </a:r>
              <a:endParaRPr lang="ko-KR" altLang="en-US" sz="2400" b="1" dirty="0"/>
            </a:p>
          </p:txBody>
        </p:sp>
      </p:grpSp>
      <p:grpSp>
        <p:nvGrpSpPr>
          <p:cNvPr id="10" name="그룹 17"/>
          <p:cNvGrpSpPr/>
          <p:nvPr/>
        </p:nvGrpSpPr>
        <p:grpSpPr>
          <a:xfrm>
            <a:off x="1043730" y="3085921"/>
            <a:ext cx="1303652" cy="398518"/>
            <a:chOff x="755576" y="2118047"/>
            <a:chExt cx="1368152" cy="461665"/>
          </a:xfrm>
        </p:grpSpPr>
        <p:sp>
          <p:nvSpPr>
            <p:cNvPr id="30" name="직사각형 29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4</a:t>
              </a:r>
              <a:endParaRPr lang="ko-KR" altLang="en-US" sz="2400" b="1" dirty="0"/>
            </a:p>
          </p:txBody>
        </p:sp>
      </p:grpSp>
      <p:grpSp>
        <p:nvGrpSpPr>
          <p:cNvPr id="11" name="그룹 21"/>
          <p:cNvGrpSpPr/>
          <p:nvPr/>
        </p:nvGrpSpPr>
        <p:grpSpPr>
          <a:xfrm>
            <a:off x="1043730" y="3618280"/>
            <a:ext cx="1303652" cy="398518"/>
            <a:chOff x="755576" y="2118047"/>
            <a:chExt cx="1368152" cy="461665"/>
          </a:xfrm>
        </p:grpSpPr>
        <p:sp>
          <p:nvSpPr>
            <p:cNvPr id="27" name="직사각형 26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5</a:t>
              </a:r>
              <a:endParaRPr lang="ko-KR" altLang="en-US" sz="2400" b="1" dirty="0"/>
            </a:p>
          </p:txBody>
        </p:sp>
      </p:grpSp>
      <p:grpSp>
        <p:nvGrpSpPr>
          <p:cNvPr id="12" name="그룹 25"/>
          <p:cNvGrpSpPr/>
          <p:nvPr/>
        </p:nvGrpSpPr>
        <p:grpSpPr>
          <a:xfrm>
            <a:off x="1043730" y="4143810"/>
            <a:ext cx="1303652" cy="398518"/>
            <a:chOff x="755576" y="2118047"/>
            <a:chExt cx="1368152" cy="461665"/>
          </a:xfrm>
        </p:grpSpPr>
        <p:sp>
          <p:nvSpPr>
            <p:cNvPr id="24" name="직사각형 23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6</a:t>
              </a:r>
              <a:endParaRPr lang="ko-KR" altLang="en-US" sz="2400" b="1" dirty="0"/>
            </a:p>
          </p:txBody>
        </p:sp>
      </p:grpSp>
      <p:grpSp>
        <p:nvGrpSpPr>
          <p:cNvPr id="13" name="그룹 29"/>
          <p:cNvGrpSpPr/>
          <p:nvPr/>
        </p:nvGrpSpPr>
        <p:grpSpPr>
          <a:xfrm>
            <a:off x="1043608" y="4686666"/>
            <a:ext cx="1303652" cy="398518"/>
            <a:chOff x="755576" y="2118047"/>
            <a:chExt cx="1368152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83195" y="2118047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7</a:t>
              </a:r>
              <a:endParaRPr lang="ko-KR" altLang="en-US" sz="24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84730" y="1484784"/>
            <a:ext cx="3371436" cy="33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데이터베이스 이해하기</a:t>
            </a:r>
            <a:endParaRPr lang="ko-KR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484730" y="2030417"/>
            <a:ext cx="5420326" cy="337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/>
              <a:t>데이터 최적화하기</a:t>
            </a:r>
            <a:endParaRPr lang="ko-KR" altLang="en-US" sz="2400" b="1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2484730" y="2555947"/>
            <a:ext cx="2864887" cy="33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유효성 검사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484730" y="3086564"/>
            <a:ext cx="1832553" cy="33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통합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484730" y="3618280"/>
            <a:ext cx="1217000" cy="33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틀 고정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484730" y="4143810"/>
            <a:ext cx="800219" cy="33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정렬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484730" y="4653136"/>
            <a:ext cx="1107996" cy="33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필터</a:t>
            </a:r>
            <a:r>
              <a:rPr lang="ko-KR" altLang="en-US" sz="2400" b="1" dirty="0" err="1"/>
              <a:t>링</a:t>
            </a:r>
            <a:endParaRPr lang="ko-KR" altLang="en-US" sz="2400" b="1" dirty="0"/>
          </a:p>
        </p:txBody>
      </p:sp>
      <p:grpSp>
        <p:nvGrpSpPr>
          <p:cNvPr id="43" name="그룹 25"/>
          <p:cNvGrpSpPr/>
          <p:nvPr/>
        </p:nvGrpSpPr>
        <p:grpSpPr>
          <a:xfrm>
            <a:off x="1043608" y="5229200"/>
            <a:ext cx="1329135" cy="461665"/>
            <a:chOff x="755576" y="2118047"/>
            <a:chExt cx="1394896" cy="534818"/>
          </a:xfrm>
        </p:grpSpPr>
        <p:sp>
          <p:nvSpPr>
            <p:cNvPr id="44" name="직사각형 43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83195" y="2118047"/>
              <a:ext cx="567277" cy="534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8</a:t>
              </a:r>
              <a:endParaRPr lang="ko-KR" altLang="en-US" sz="2400" b="1" dirty="0"/>
            </a:p>
          </p:txBody>
        </p:sp>
      </p:grpSp>
      <p:grpSp>
        <p:nvGrpSpPr>
          <p:cNvPr id="47" name="그룹 29"/>
          <p:cNvGrpSpPr/>
          <p:nvPr/>
        </p:nvGrpSpPr>
        <p:grpSpPr>
          <a:xfrm>
            <a:off x="1043608" y="5805264"/>
            <a:ext cx="1329135" cy="461665"/>
            <a:chOff x="755576" y="2118047"/>
            <a:chExt cx="1394896" cy="534818"/>
          </a:xfrm>
        </p:grpSpPr>
        <p:sp>
          <p:nvSpPr>
            <p:cNvPr id="48" name="직사각형 47"/>
            <p:cNvSpPr/>
            <p:nvPr/>
          </p:nvSpPr>
          <p:spPr>
            <a:xfrm>
              <a:off x="755576" y="2132856"/>
              <a:ext cx="1368152" cy="4320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5576" y="216421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Section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83195" y="2118047"/>
              <a:ext cx="567277" cy="534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en-US" altLang="ko-KR" sz="2400" b="1" dirty="0" smtClean="0"/>
                <a:t>9</a:t>
              </a:r>
              <a:endParaRPr lang="ko-KR" altLang="en-US" sz="2400" b="1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483768" y="515719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부분합 </a:t>
            </a:r>
            <a:endParaRPr lang="ko-KR" altLang="en-US" sz="2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483768" y="573325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피벗 테이블과 피벗 차트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16488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①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검색할 </a:t>
            </a:r>
            <a:r>
              <a:rPr lang="ko-KR" altLang="en-US" sz="1800" b="0" dirty="0"/>
              <a:t>조건인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학과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에 ‘</a:t>
            </a:r>
            <a:r>
              <a:rPr lang="ko-KR" altLang="en-US" sz="1800" b="0" dirty="0" smtClean="0"/>
              <a:t>영문학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과</a:t>
            </a:r>
            <a:r>
              <a:rPr lang="ko-KR" altLang="en-US" sz="1800" b="0" dirty="0"/>
              <a:t>’</a:t>
            </a:r>
            <a:r>
              <a:rPr lang="ko-KR" altLang="en-US" sz="1800" b="0" dirty="0" smtClean="0"/>
              <a:t>를 입력하고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현재 커서의 </a:t>
            </a:r>
            <a:r>
              <a:rPr lang="ko-KR" altLang="en-US" sz="1800" b="0" dirty="0" smtClean="0"/>
              <a:t>위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smtClean="0"/>
              <a:t>치에 </a:t>
            </a:r>
            <a:r>
              <a:rPr lang="ko-KR" altLang="en-US" sz="1800" b="0" dirty="0"/>
              <a:t>따라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이전 찾기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와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다음 찾기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  </a:t>
            </a:r>
            <a:r>
              <a:rPr lang="ko-KR" altLang="en-US" sz="1800" b="0" dirty="0" err="1" smtClean="0"/>
              <a:t>릭</a:t>
            </a:r>
            <a:endParaRPr lang="en-US" altLang="ko-KR" sz="1800" b="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41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08027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그림과 같이 데이터가 검색된다</a:t>
            </a:r>
            <a:r>
              <a:rPr lang="en-US" altLang="ko-KR" sz="1800" b="0" dirty="0" smtClean="0"/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1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94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레코드 삭제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레코드를 </a:t>
            </a:r>
            <a:r>
              <a:rPr lang="ko-KR" altLang="en-US" sz="1800" b="0" dirty="0"/>
              <a:t>삭제하고자 할 때에는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삭제할 </a:t>
            </a:r>
            <a:r>
              <a:rPr lang="ko-KR" altLang="en-US" sz="1800" b="0" dirty="0"/>
              <a:t>레코드를 </a:t>
            </a:r>
            <a:r>
              <a:rPr lang="ko-KR" altLang="en-US" sz="1800" b="0" dirty="0" smtClean="0"/>
              <a:t>선택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/>
              <a:t>「데이터베이스입력」대화상자에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  </a:t>
            </a:r>
            <a:r>
              <a:rPr lang="ko-KR" altLang="en-US" sz="1800" b="0" dirty="0" smtClean="0"/>
              <a:t>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삭제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  <a:p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en-US" altLang="ko-KR" sz="1800" b="0" dirty="0"/>
              <a:t>Microsoft Excel</a:t>
            </a:r>
            <a:r>
              <a:rPr lang="ko-KR" altLang="en-US" sz="1800" b="0" dirty="0" smtClean="0"/>
              <a:t>」대화상자에서</a:t>
            </a: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③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4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755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레코드 관리기능 사용하기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그림과  같이  </a:t>
            </a:r>
            <a:r>
              <a:rPr lang="en-US" altLang="ko-KR" sz="1800" b="0" dirty="0" smtClean="0"/>
              <a:t>‘</a:t>
            </a:r>
            <a:r>
              <a:rPr lang="ko-KR" altLang="en-US" sz="1800" b="0" dirty="0" smtClean="0"/>
              <a:t>이미래</a:t>
            </a:r>
            <a:r>
              <a:rPr lang="en-US" altLang="ko-KR" sz="1800" b="0" dirty="0" smtClean="0"/>
              <a:t>’ </a:t>
            </a:r>
            <a:r>
              <a:rPr lang="ko-KR" altLang="en-US" sz="1800" b="0" dirty="0" smtClean="0"/>
              <a:t>레코드가 삭제되었다</a:t>
            </a:r>
            <a:r>
              <a:rPr lang="en-US" altLang="ko-KR" sz="1800" b="0" dirty="0" smtClean="0"/>
              <a:t>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1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429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 smtClean="0"/>
              <a:t>데이터 최적화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데이터 도구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엑셀에서는 데이터를 최적화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있도록 텍스트 나누기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중복데이터 제거하기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유효성 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통합 기능을 제공한다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/>
              <a:t> </a:t>
            </a:r>
            <a:r>
              <a:rPr lang="ko-KR" altLang="en-US" b="0" dirty="0"/>
              <a:t>텍스트 나누기</a:t>
            </a:r>
          </a:p>
          <a:p>
            <a:pPr lvl="2"/>
            <a:r>
              <a:rPr lang="ko-KR" altLang="en-US" b="0" dirty="0"/>
              <a:t>데이터를 구분 기호나 일정 너비를 기준으로 </a:t>
            </a:r>
            <a:r>
              <a:rPr lang="ko-KR" altLang="en-US" b="0" dirty="0" smtClean="0"/>
              <a:t>나눔</a:t>
            </a:r>
            <a:endParaRPr lang="en-US" altLang="ko-KR" b="0" dirty="0" smtClean="0"/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②</a:t>
            </a:r>
            <a:r>
              <a:rPr lang="ko-KR" altLang="en-US" b="0" dirty="0" smtClean="0"/>
              <a:t> </a:t>
            </a:r>
            <a:r>
              <a:rPr lang="ko-KR" altLang="en-US" b="0" dirty="0"/>
              <a:t>중복된 항목 제거</a:t>
            </a:r>
          </a:p>
          <a:p>
            <a:pPr lvl="2"/>
            <a:r>
              <a:rPr lang="ko-KR" altLang="en-US" b="0" dirty="0"/>
              <a:t>전체 또는 일부 열에서 중복된 데이터를 </a:t>
            </a:r>
            <a:r>
              <a:rPr lang="ko-KR" altLang="en-US" b="0" dirty="0" smtClean="0"/>
              <a:t>제거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06887"/>
            <a:ext cx="5400000" cy="18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7394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 smtClean="0"/>
              <a:t>데이터 최적화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데이터 도구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③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 유효성 검사</a:t>
            </a:r>
          </a:p>
          <a:p>
            <a:pPr lvl="2"/>
            <a:r>
              <a:rPr lang="ko-KR" altLang="en-US" b="0" dirty="0"/>
              <a:t>데이터 </a:t>
            </a:r>
            <a:r>
              <a:rPr lang="ko-KR" altLang="en-US" b="0" dirty="0" err="1"/>
              <a:t>입력시</a:t>
            </a:r>
            <a:r>
              <a:rPr lang="ko-KR" altLang="en-US" b="0" dirty="0"/>
              <a:t> 유효한 데이터만 </a:t>
            </a:r>
            <a:r>
              <a:rPr lang="ko-KR" altLang="en-US" b="0" dirty="0" smtClean="0"/>
              <a:t>입력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④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통합</a:t>
            </a:r>
          </a:p>
          <a:p>
            <a:pPr lvl="2"/>
            <a:r>
              <a:rPr lang="ko-KR" altLang="en-US" b="0" dirty="0"/>
              <a:t>여러 범위 또는 워크시트를 합쳐서 결과를 요약하고 </a:t>
            </a:r>
            <a:r>
              <a:rPr lang="ko-KR" altLang="en-US" b="0" dirty="0" smtClean="0"/>
              <a:t>집계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⑤</a:t>
            </a:r>
            <a:r>
              <a:rPr lang="ko-KR" altLang="en-US" b="0" dirty="0" smtClean="0"/>
              <a:t> </a:t>
            </a:r>
            <a:r>
              <a:rPr lang="ko-KR" altLang="en-US" b="0" dirty="0"/>
              <a:t>가상 분석</a:t>
            </a:r>
          </a:p>
          <a:p>
            <a:pPr lvl="2"/>
            <a:r>
              <a:rPr lang="ko-KR" altLang="en-US" b="0" dirty="0"/>
              <a:t>목표 값 찾기</a:t>
            </a:r>
            <a:r>
              <a:rPr lang="en-US" altLang="ko-KR" b="0" dirty="0"/>
              <a:t>, </a:t>
            </a:r>
            <a:r>
              <a:rPr lang="ko-KR" altLang="en-US" b="0" dirty="0"/>
              <a:t>시나리오</a:t>
            </a:r>
            <a:r>
              <a:rPr lang="en-US" altLang="ko-KR" b="0" dirty="0"/>
              <a:t>, </a:t>
            </a:r>
            <a:r>
              <a:rPr lang="ko-KR" altLang="en-US" b="0" dirty="0"/>
              <a:t>데이터 표 분석 기능을 </a:t>
            </a:r>
            <a:r>
              <a:rPr lang="ko-KR" altLang="en-US" b="0" dirty="0" smtClean="0"/>
              <a:t>제공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0341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최적화 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5256584" cy="452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텍스트 나누기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45908" y="1628800"/>
            <a:ext cx="8363272" cy="1080120"/>
          </a:xfrm>
        </p:spPr>
        <p:txBody>
          <a:bodyPr>
            <a:normAutofit/>
          </a:bodyPr>
          <a:lstStyle/>
          <a:p>
            <a:r>
              <a:rPr lang="ko-KR" altLang="en-US" sz="2000" b="0" dirty="0" smtClean="0"/>
              <a:t>일정 </a:t>
            </a:r>
            <a:r>
              <a:rPr lang="ko-KR" altLang="en-US" sz="2000" b="0" dirty="0"/>
              <a:t>너비나 기호를 기준으로 텍스트를 나누는 </a:t>
            </a:r>
            <a:r>
              <a:rPr lang="ko-KR" altLang="en-US" sz="2000" b="0" dirty="0" smtClean="0"/>
              <a:t>것</a:t>
            </a:r>
            <a:endParaRPr lang="en-US" altLang="ko-KR" sz="2000" b="0" dirty="0" smtClean="0"/>
          </a:p>
          <a:p>
            <a:r>
              <a:rPr lang="ko-KR" altLang="en-US" sz="2000" b="0" dirty="0" smtClean="0"/>
              <a:t>텍스트 </a:t>
            </a:r>
            <a:r>
              <a:rPr lang="ko-KR" altLang="en-US" sz="2000" b="0" dirty="0"/>
              <a:t>파일을 워크시트에 불러올 때 사용할 </a:t>
            </a:r>
            <a:r>
              <a:rPr lang="ko-KR" altLang="en-US" sz="2000" b="0" dirty="0" smtClean="0"/>
              <a:t>수도 </a:t>
            </a:r>
            <a:r>
              <a:rPr lang="ko-KR" altLang="en-US" sz="2000" b="0" dirty="0"/>
              <a:t>있고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워크시트에서 열 하나에 여러 정보가 담긴 데이터를 나눌 때 </a:t>
            </a:r>
            <a:r>
              <a:rPr lang="ko-KR" altLang="en-US" sz="2000" b="0" dirty="0" smtClean="0"/>
              <a:t>사용</a:t>
            </a:r>
            <a:endParaRPr lang="ko-KR" altLang="en-US" sz="2000" b="0" dirty="0"/>
          </a:p>
        </p:txBody>
      </p:sp>
    </p:spTree>
    <p:extLst>
      <p:ext uri="{BB962C8B-B14F-4D97-AF65-F5344CB8AC3E}">
        <p14:creationId xmlns="" xmlns:p14="http://schemas.microsoft.com/office/powerpoint/2010/main" val="3405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학과가 들어갈 </a:t>
            </a:r>
            <a:r>
              <a:rPr lang="ko-KR" altLang="en-US" sz="1600" b="0" dirty="0" smtClean="0"/>
              <a:t>영역을 </a:t>
            </a:r>
            <a:r>
              <a:rPr lang="ko-KR" altLang="en-US" sz="1600" b="0" dirty="0"/>
              <a:t>만들기 위해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C</a:t>
            </a:r>
            <a:r>
              <a:rPr lang="ko-KR" altLang="en-US" sz="1600" b="0" dirty="0"/>
              <a:t>열을 클릭한 다음 마우스 오른쪽 </a:t>
            </a:r>
            <a:r>
              <a:rPr lang="ko-KR" altLang="en-US" sz="1600" b="0" dirty="0" err="1" smtClean="0"/>
              <a:t>버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err="1" smtClean="0"/>
              <a:t>튼을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누르고</a:t>
            </a:r>
            <a:r>
              <a:rPr lang="en-US" altLang="ko-KR" sz="1600" b="0" dirty="0"/>
              <a:t>,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삽입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 최적화 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열에 있는 학과를 단과대학과 학과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개의 열로 나누어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텍스트 나누기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817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단과대학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학과 </a:t>
            </a:r>
            <a:r>
              <a:rPr lang="en-US" altLang="ko-KR" sz="1600" b="0" dirty="0"/>
              <a:t>2</a:t>
            </a:r>
            <a:r>
              <a:rPr lang="ko-KR" altLang="en-US" sz="1600" b="0" dirty="0"/>
              <a:t>개의 열로 나눌 </a:t>
            </a:r>
            <a:r>
              <a:rPr lang="ko-KR" altLang="en-US" sz="1600" b="0" dirty="0" smtClean="0"/>
              <a:t>단과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대학 </a:t>
            </a:r>
            <a:r>
              <a:rPr lang="ko-KR" altLang="en-US" sz="1600" b="0" dirty="0"/>
              <a:t>부분에 블록을 설정한 다음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 도구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서</a:t>
            </a:r>
            <a:endParaRPr lang="ko-KR" altLang="en-US" sz="1600" b="0" dirty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텍스트 나누기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최적화 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열에 있는 학과를 단과대학과 학과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개의 열로 나누어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텍스트 나누기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2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868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" y="2585120"/>
            <a:ext cx="7047548" cy="42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292080" y="2276872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「텍스트 마법사」 대화상자에서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1</a:t>
            </a:r>
            <a:r>
              <a:rPr lang="ko-KR" altLang="en-US" sz="1600" b="0" dirty="0" smtClean="0"/>
              <a:t>단계에서는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구분 기호로 분리됨</a:t>
            </a:r>
            <a:r>
              <a:rPr lang="en-US" altLang="ko-KR" sz="1600" b="0" dirty="0" smtClean="0"/>
              <a:t>] </a:t>
            </a:r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2</a:t>
            </a:r>
            <a:r>
              <a:rPr lang="ko-KR" altLang="en-US" sz="1600" b="0" dirty="0" smtClean="0"/>
              <a:t>단계에서는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공백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부분을 </a:t>
            </a:r>
            <a:r>
              <a:rPr lang="ko-KR" altLang="en-US" sz="1600" b="0" dirty="0" smtClean="0"/>
              <a:t>체크</a:t>
            </a:r>
            <a:endParaRPr lang="en-US" altLang="ko-KR" sz="1600" b="0" dirty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3</a:t>
            </a:r>
            <a:r>
              <a:rPr lang="ko-KR" altLang="en-US" sz="1600" b="0" dirty="0"/>
              <a:t>단계에서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마침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최적화 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열에 있는 학과를 단과대학과 학과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개의 열로 나누어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텍스트 나누기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68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베이스란</a:t>
            </a:r>
            <a:r>
              <a:rPr lang="en-US" altLang="ko-KR" dirty="0" smtClean="0"/>
              <a:t>?</a:t>
            </a:r>
            <a:endParaRPr lang="en-US" altLang="ko-KR" b="0" dirty="0"/>
          </a:p>
          <a:p>
            <a:pPr lvl="1"/>
            <a:r>
              <a:rPr lang="ko-KR" altLang="en-US" b="0" dirty="0"/>
              <a:t>논리적으로 연관된 하나 이상의 데이터 모음으로 방대한 양의 데이터를 용도에 맞게 체계적으로 </a:t>
            </a:r>
            <a:r>
              <a:rPr lang="ko-KR" altLang="en-US" b="0" dirty="0" smtClean="0"/>
              <a:t>정리해 </a:t>
            </a:r>
            <a:r>
              <a:rPr lang="ko-KR" altLang="en-US" b="0" dirty="0"/>
              <a:t>놓은 </a:t>
            </a:r>
            <a:r>
              <a:rPr lang="ko-KR" altLang="en-US" b="0" dirty="0" smtClean="0"/>
              <a:t>것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스마트폰의</a:t>
            </a:r>
            <a:r>
              <a:rPr lang="ko-KR" altLang="en-US" b="0" dirty="0" smtClean="0"/>
              <a:t> 전화번호부도 </a:t>
            </a:r>
            <a:r>
              <a:rPr lang="ko-KR" altLang="en-US" b="0" dirty="0"/>
              <a:t>데이터베이스이고</a:t>
            </a:r>
            <a:r>
              <a:rPr lang="en-US" altLang="ko-KR" b="0" dirty="0"/>
              <a:t>, </a:t>
            </a:r>
            <a:r>
              <a:rPr lang="ko-KR" altLang="en-US" b="0" dirty="0"/>
              <a:t>학교 컴퓨터에 저장되어 있는 신상정보도 하나의 </a:t>
            </a:r>
            <a:r>
              <a:rPr lang="ko-KR" altLang="en-US" b="0" dirty="0" smtClean="0"/>
              <a:t>데이터베이스다</a:t>
            </a:r>
            <a:r>
              <a:rPr lang="en-US" altLang="ko-KR" b="0" dirty="0" smtClean="0"/>
              <a:t>.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데이터베이스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69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“셀의 내용을 바꾸시겠습니까</a:t>
            </a:r>
            <a:r>
              <a:rPr lang="en-US" altLang="ko-KR" sz="1600" b="0" dirty="0"/>
              <a:t>?” </a:t>
            </a:r>
            <a:r>
              <a:rPr lang="ko-KR" altLang="en-US" sz="1600" b="0" dirty="0" err="1" smtClean="0"/>
              <a:t>메시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지가 </a:t>
            </a:r>
            <a:r>
              <a:rPr lang="ko-KR" altLang="en-US" sz="1600" b="0" dirty="0"/>
              <a:t>나타나면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최적화 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열에 있는 학과를 단과대학과 학과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개의 열로 나누어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텍스트 나누기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6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868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열 제목을 입력하고 </a:t>
            </a:r>
            <a:r>
              <a:rPr lang="ko-KR" altLang="en-US" sz="1600" b="0" dirty="0" smtClean="0"/>
              <a:t>열의 </a:t>
            </a:r>
            <a:r>
              <a:rPr lang="ko-KR" altLang="en-US" sz="1600" b="0" dirty="0"/>
              <a:t>너비를 </a:t>
            </a:r>
            <a:r>
              <a:rPr lang="ko-KR" altLang="en-US" sz="1600" b="0" dirty="0" smtClean="0"/>
              <a:t>조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절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최적화 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B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열에 있는 학과를 단과대학과 학과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개의 열로 나누어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텍스트 나누기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8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868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‘학과별 성적표’ 테이블에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 셀 포인터를 </a:t>
            </a:r>
            <a:r>
              <a:rPr lang="ko-KR" altLang="en-US" sz="1600" b="0" dirty="0"/>
              <a:t>위치시킨 다음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데이터 도구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중복된 </a:t>
            </a:r>
            <a:r>
              <a:rPr lang="ko-KR" altLang="en-US" sz="1600" b="0" dirty="0" smtClean="0"/>
              <a:t>항목 </a:t>
            </a:r>
            <a:r>
              <a:rPr lang="ko-KR" altLang="en-US" sz="1600" b="0" dirty="0"/>
              <a:t>제거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최적화 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‘학과별 성적표’ 테이블에서 중복된 항목을 제거해보자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중복 데이터 제거하기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574000"/>
            <a:ext cx="4680000" cy="394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781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「중복된 항목 제거」 대화상자에서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모두 선택 취소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학번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체크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최적화 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‘학과별 성적표’ 테이블에서 중복된 항목을 제거해보자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중복 데이터 제거하기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831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중복된 열이 정상적으로 </a:t>
            </a:r>
            <a:r>
              <a:rPr lang="ko-KR" altLang="en-US" sz="1600" b="0" dirty="0" smtClean="0"/>
              <a:t>제거되었다는 </a:t>
            </a:r>
            <a:r>
              <a:rPr lang="ko-KR" altLang="en-US" sz="1600" b="0" dirty="0"/>
              <a:t>창이 뜨면서 중복된 데이터가 </a:t>
            </a:r>
            <a:r>
              <a:rPr lang="ko-KR" altLang="en-US" sz="1600" b="0" dirty="0" smtClean="0"/>
              <a:t>제거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최적화 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‘학과별 성적표’ 테이블에서 중복된 항목을 제거해보자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중복 데이터 제거하기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3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831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데이터 유효성 검사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유효성 검사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 입력 시 </a:t>
            </a:r>
            <a:r>
              <a:rPr lang="ko-KR" altLang="en-US" b="0" dirty="0"/>
              <a:t>사용자가 잘못된 데이터를 입력할 때 자동으로 오류 메시지를 띄워 </a:t>
            </a:r>
            <a:r>
              <a:rPr lang="ko-KR" altLang="en-US" b="0" dirty="0" smtClean="0"/>
              <a:t>올바른 </a:t>
            </a:r>
            <a:r>
              <a:rPr lang="ko-KR" altLang="en-US" b="0" dirty="0"/>
              <a:t>데이터를 입력할 수 있도록 돕는 </a:t>
            </a:r>
            <a:r>
              <a:rPr lang="ko-KR" altLang="en-US" b="0" dirty="0" smtClean="0"/>
              <a:t>기능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정수</a:t>
            </a:r>
            <a:r>
              <a:rPr lang="en-US" altLang="ko-KR" b="0" dirty="0"/>
              <a:t>, </a:t>
            </a:r>
            <a:r>
              <a:rPr lang="ko-KR" altLang="en-US" b="0" dirty="0"/>
              <a:t>실수를 포함하여 날짜</a:t>
            </a:r>
            <a:r>
              <a:rPr lang="en-US" altLang="ko-KR" b="0" dirty="0"/>
              <a:t>, </a:t>
            </a:r>
            <a:r>
              <a:rPr lang="ko-KR" altLang="en-US" b="0" dirty="0"/>
              <a:t>시간</a:t>
            </a:r>
            <a:r>
              <a:rPr lang="en-US" altLang="ko-KR" b="0" dirty="0"/>
              <a:t>, </a:t>
            </a:r>
            <a:r>
              <a:rPr lang="ko-KR" altLang="en-US" b="0" dirty="0"/>
              <a:t>텍스트에 </a:t>
            </a:r>
            <a:r>
              <a:rPr lang="ko-KR" altLang="en-US" b="0" dirty="0" smtClean="0"/>
              <a:t>관해서도 유효성 </a:t>
            </a:r>
            <a:r>
              <a:rPr lang="ko-KR" altLang="en-US" b="0" dirty="0"/>
              <a:t>검사가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r>
              <a:rPr lang="ko-KR" altLang="en-US" dirty="0" smtClean="0"/>
              <a:t>데이터 유효성 대화상자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488010"/>
            <a:ext cx="42862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599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데이터 유효성 검사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유효성 </a:t>
            </a:r>
            <a:r>
              <a:rPr lang="ko-KR" altLang="en-US" dirty="0" smtClean="0"/>
              <a:t>대화상자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/>
              <a:t> </a:t>
            </a:r>
            <a:r>
              <a:rPr lang="ko-KR" altLang="en-US" b="0" dirty="0"/>
              <a:t>설정</a:t>
            </a:r>
          </a:p>
          <a:p>
            <a:pPr lvl="2"/>
            <a:r>
              <a:rPr lang="ko-KR" altLang="en-US" b="0" dirty="0"/>
              <a:t>특정 셀이나 범위에 유효한 데이터가 입력되도록 제한 대상과 제한 방법을 </a:t>
            </a:r>
            <a:r>
              <a:rPr lang="ko-KR" altLang="en-US" b="0" dirty="0" smtClean="0"/>
              <a:t>설정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②</a:t>
            </a:r>
            <a:r>
              <a:rPr lang="ko-KR" altLang="en-US" b="0" dirty="0" smtClean="0"/>
              <a:t> </a:t>
            </a:r>
            <a:r>
              <a:rPr lang="ko-KR" altLang="en-US" b="0" dirty="0"/>
              <a:t>설명 메시지</a:t>
            </a:r>
          </a:p>
          <a:p>
            <a:pPr lvl="2"/>
            <a:r>
              <a:rPr lang="ko-KR" altLang="en-US" b="0" dirty="0"/>
              <a:t>셀을 선택하면 어떤 데이터를 넣을 것인지 </a:t>
            </a:r>
            <a:r>
              <a:rPr lang="ko-KR" altLang="en-US" b="0" dirty="0" smtClean="0"/>
              <a:t>메시지 생성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③</a:t>
            </a:r>
            <a:r>
              <a:rPr lang="ko-KR" altLang="en-US" b="0" dirty="0" smtClean="0"/>
              <a:t> </a:t>
            </a:r>
            <a:r>
              <a:rPr lang="ko-KR" altLang="en-US" b="0" dirty="0"/>
              <a:t>오류 메시지</a:t>
            </a:r>
          </a:p>
          <a:p>
            <a:pPr lvl="2"/>
            <a:r>
              <a:rPr lang="ko-KR" altLang="en-US" b="0" dirty="0"/>
              <a:t>셀에 유효하지 않는 데이터를 입력할 경우 오류 메시지 창을 </a:t>
            </a:r>
            <a:r>
              <a:rPr lang="ko-KR" altLang="en-US" b="0" dirty="0" smtClean="0"/>
              <a:t>생성</a:t>
            </a:r>
            <a:endParaRPr lang="en-US" altLang="ko-KR" b="0" dirty="0" smtClean="0"/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b="0" dirty="0" smtClean="0"/>
              <a:t>    </a:t>
            </a:r>
            <a:r>
              <a:rPr lang="en-US" altLang="ko-KR" b="0" dirty="0" smtClean="0">
                <a:solidFill>
                  <a:srgbClr val="FF0000"/>
                </a:solidFill>
              </a:rPr>
              <a:t>④</a:t>
            </a:r>
            <a:r>
              <a:rPr lang="en-US" altLang="ko-KR" b="0" dirty="0" smtClean="0"/>
              <a:t> </a:t>
            </a:r>
            <a:r>
              <a:rPr lang="en-US" altLang="ko-KR" b="0" dirty="0"/>
              <a:t>IME </a:t>
            </a:r>
            <a:r>
              <a:rPr lang="ko-KR" altLang="en-US" b="0" dirty="0"/>
              <a:t>모드</a:t>
            </a:r>
          </a:p>
          <a:p>
            <a:pPr lvl="2"/>
            <a:r>
              <a:rPr lang="ko-KR" altLang="en-US" b="0" dirty="0"/>
              <a:t>매번 입력할 때마다 한</a:t>
            </a:r>
            <a:r>
              <a:rPr lang="en-US" altLang="ko-KR" b="0" dirty="0"/>
              <a:t>/</a:t>
            </a:r>
            <a:r>
              <a:rPr lang="ko-KR" altLang="en-US" b="0" dirty="0"/>
              <a:t>영 키를 누르지 않도록 특정 셀이나 범위에 영문과 한글 모드를 </a:t>
            </a:r>
            <a:r>
              <a:rPr lang="ko-KR" altLang="en-US" b="0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0594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A1</a:t>
            </a:r>
            <a:r>
              <a:rPr lang="ko-KR" altLang="en-US" sz="1600" b="0" dirty="0" smtClean="0"/>
              <a:t>셀 클릭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삽입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표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그룹에서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표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/>
              <a:t>「</a:t>
            </a:r>
            <a:r>
              <a:rPr lang="ko-KR" altLang="en-US" sz="1600" b="0" dirty="0"/>
              <a:t>표 만들기</a:t>
            </a:r>
            <a:r>
              <a:rPr lang="ko-KR" altLang="en-US" sz="1600" b="0" dirty="0" smtClean="0"/>
              <a:t>」대화상자에서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데이터 </a:t>
            </a:r>
            <a:r>
              <a:rPr lang="ko-KR" altLang="en-US" dirty="0" smtClean="0"/>
              <a:t>유효성 검사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항목에는 경영학과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간호학과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컴퓨터공학과만 입력이 가능하도록 유효성 검사를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본 예제에서는 표 데이터베이스를 이용해서 테이블을 작성하고 입력한다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목록 유효성 검사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293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그림과 같이 데이터를 입력하고</a:t>
            </a:r>
            <a:r>
              <a:rPr lang="en-US" altLang="ko-KR" sz="1600" b="0" dirty="0"/>
              <a:t>,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B2</a:t>
            </a:r>
            <a:r>
              <a:rPr lang="ko-KR" altLang="en-US" sz="1600" b="0" dirty="0" smtClean="0"/>
              <a:t>셀 클릭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데이터 도구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 </a:t>
            </a:r>
            <a:r>
              <a:rPr lang="ko-KR" altLang="en-US" sz="1600" b="0" dirty="0" smtClean="0"/>
              <a:t>유효성 </a:t>
            </a:r>
            <a:r>
              <a:rPr lang="ko-KR" altLang="en-US" sz="1600" b="0" dirty="0"/>
              <a:t>검사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데이터 </a:t>
            </a:r>
            <a:r>
              <a:rPr lang="ko-KR" altLang="en-US" dirty="0" smtClean="0"/>
              <a:t>유효성 검사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항목에는 경영학과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간호학과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컴퓨터공학과만 입력이 가능하도록 유효성 검사를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본 예제에서는 표 데이터베이스를 이용해서 테이블을 작성하고 입력한다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목록 유효성 검사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5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8440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「데이터 유효성」 </a:t>
            </a:r>
            <a:r>
              <a:rPr lang="ko-KR" altLang="en-US" sz="1600" b="0" dirty="0" smtClean="0"/>
              <a:t>대화상자에서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설정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제한 대상</a:t>
            </a:r>
            <a:r>
              <a:rPr lang="en-US" altLang="ko-KR" sz="1600" b="0" dirty="0"/>
              <a:t>-</a:t>
            </a:r>
            <a:r>
              <a:rPr lang="ko-KR" altLang="en-US" sz="1600" b="0" dirty="0"/>
              <a:t>목록</a:t>
            </a:r>
            <a:r>
              <a:rPr lang="en-US" altLang="ko-KR" sz="1600" b="0" dirty="0"/>
              <a:t>]</a:t>
            </a:r>
            <a:r>
              <a:rPr lang="ko-KR" altLang="en-US" sz="1600" b="0" dirty="0" smtClean="0"/>
              <a:t>을 선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err="1" smtClean="0"/>
              <a:t>택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원본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항목에 </a:t>
            </a:r>
            <a:r>
              <a:rPr lang="ko-KR" altLang="en-US" sz="1600" b="0" dirty="0"/>
              <a:t>제한할 </a:t>
            </a:r>
            <a:r>
              <a:rPr lang="ko-KR" altLang="en-US" sz="1600" b="0" dirty="0" smtClean="0"/>
              <a:t>값</a:t>
            </a:r>
            <a:r>
              <a:rPr lang="en-US" altLang="ko-KR" sz="1600" b="0" dirty="0" smtClean="0"/>
              <a:t>(</a:t>
            </a:r>
            <a:r>
              <a:rPr lang="ko-KR" altLang="en-US" sz="1600" b="0" dirty="0"/>
              <a:t>경영학과</a:t>
            </a:r>
            <a:r>
              <a:rPr lang="en-US" altLang="ko-KR" sz="1600" b="0" dirty="0" smtClean="0"/>
              <a:t>,</a:t>
            </a:r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/>
              <a:t>영문학과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간호학과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컴퓨터공학과</a:t>
            </a:r>
            <a:r>
              <a:rPr lang="en-US" altLang="ko-KR" sz="1600" b="0" dirty="0" smtClean="0"/>
              <a:t>)</a:t>
            </a:r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을 </a:t>
            </a:r>
            <a:r>
              <a:rPr lang="ko-KR" altLang="en-US" sz="1600" b="0" dirty="0"/>
              <a:t>직접 </a:t>
            </a:r>
            <a:r>
              <a:rPr lang="ko-KR" altLang="en-US" sz="1600" b="0" dirty="0" smtClean="0"/>
              <a:t>입력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데이터 </a:t>
            </a:r>
            <a:r>
              <a:rPr lang="ko-KR" altLang="en-US" dirty="0" smtClean="0"/>
              <a:t>유효성 검사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항목에는 경영학과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간호학과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컴퓨터공학과만 입력이 가능하도록 유효성 검사를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본 예제에서는 표 데이터베이스를 이용해서 테이블을 작성하고 입력한다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목록 유효성 검사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25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586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데이터베이스의 구성</a:t>
            </a:r>
            <a:endParaRPr lang="en-US" altLang="ko-KR" b="0" dirty="0"/>
          </a:p>
          <a:p>
            <a:pPr lvl="1"/>
            <a:r>
              <a:rPr lang="ko-KR" altLang="en-US" b="0" dirty="0"/>
              <a:t>데이터베이스를 작성하고 관리하려면 데이터를 일정한 형식에 맞춰 분류하고 </a:t>
            </a:r>
            <a:r>
              <a:rPr lang="ko-KR" altLang="en-US" b="0" dirty="0" smtClean="0"/>
              <a:t>구분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데이터베이스는 </a:t>
            </a:r>
            <a:r>
              <a:rPr lang="ko-KR" altLang="en-US" b="0" dirty="0"/>
              <a:t>테이블</a:t>
            </a:r>
            <a:r>
              <a:rPr lang="en-US" altLang="ko-KR" b="0" dirty="0"/>
              <a:t>, </a:t>
            </a:r>
            <a:r>
              <a:rPr lang="ko-KR" altLang="en-US" b="0" dirty="0"/>
              <a:t>필드와 레코드</a:t>
            </a:r>
            <a:r>
              <a:rPr lang="en-US" altLang="ko-KR" b="0" dirty="0"/>
              <a:t>, </a:t>
            </a:r>
            <a:r>
              <a:rPr lang="ko-KR" altLang="en-US" b="0" dirty="0" err="1"/>
              <a:t>필드명</a:t>
            </a:r>
            <a:r>
              <a:rPr lang="en-US" altLang="ko-KR" b="0" dirty="0"/>
              <a:t>, </a:t>
            </a:r>
            <a:r>
              <a:rPr lang="ko-KR" altLang="en-US" b="0" dirty="0"/>
              <a:t>데이터로 </a:t>
            </a:r>
            <a:r>
              <a:rPr lang="ko-KR" altLang="en-US" b="0" dirty="0" smtClean="0"/>
              <a:t>구성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데이터베이스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2712293"/>
            <a:ext cx="49911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229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설명 메시지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에서 데이터 </a:t>
            </a:r>
            <a:r>
              <a:rPr lang="ko-KR" altLang="en-US" sz="1600" b="0" dirty="0" smtClean="0"/>
              <a:t>입력</a:t>
            </a:r>
            <a:r>
              <a:rPr lang="en-US" altLang="ko-KR" sz="1600" b="0" dirty="0" smtClean="0"/>
              <a:t> </a:t>
            </a:r>
            <a:r>
              <a:rPr lang="ko-KR" altLang="en-US" sz="1600" b="0" dirty="0" smtClean="0"/>
              <a:t>시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</a:t>
            </a:r>
            <a:r>
              <a:rPr lang="ko-KR" altLang="en-US" sz="1600" b="0" dirty="0" smtClean="0"/>
              <a:t>  유의사항을 입력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en-US" altLang="ko-KR" sz="16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600" b="0" dirty="0" smtClean="0"/>
              <a:t>입력된 내용은 </a:t>
            </a:r>
            <a:r>
              <a:rPr lang="ko-KR" altLang="en-US" sz="1600" b="0" dirty="0"/>
              <a:t>풍선 도움말 형식의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안내 메시지로 </a:t>
            </a:r>
            <a:r>
              <a:rPr lang="ko-KR" altLang="en-US" sz="1600" b="0" dirty="0"/>
              <a:t>나타난다</a:t>
            </a:r>
            <a:r>
              <a:rPr lang="en-US" altLang="ko-KR" sz="1600" b="0" dirty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데이터 </a:t>
            </a:r>
            <a:r>
              <a:rPr lang="ko-KR" altLang="en-US" dirty="0" smtClean="0"/>
              <a:t>유효성 검사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항목에는 경영학과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간호학과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컴퓨터공학과만 입력이 가능하도록 유효성 검사를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본 예제에서는 표 데이터베이스를 이용해서 테이블을 작성하고 입력한다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목록 유효성 검사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13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586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오류 메시지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에서는 때의 </a:t>
            </a:r>
            <a:r>
              <a:rPr lang="ko-KR" altLang="en-US" sz="1600" b="0" dirty="0" smtClean="0"/>
              <a:t>오류메시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지 </a:t>
            </a:r>
            <a:r>
              <a:rPr lang="ko-KR" altLang="en-US" sz="1600" b="0" dirty="0"/>
              <a:t>스타일을 </a:t>
            </a:r>
            <a:r>
              <a:rPr lang="ko-KR" altLang="en-US" sz="1600" b="0" dirty="0" smtClean="0"/>
              <a:t>선택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목록에 없는 </a:t>
            </a:r>
            <a:r>
              <a:rPr lang="ko-KR" altLang="en-US" sz="1600" b="0" dirty="0"/>
              <a:t>데이터를 입력했을 </a:t>
            </a:r>
            <a:r>
              <a:rPr lang="ko-KR" altLang="en-US" sz="1600" b="0" dirty="0" smtClean="0"/>
              <a:t>때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표시될 </a:t>
            </a:r>
            <a:r>
              <a:rPr lang="ko-KR" altLang="en-US" sz="1600" b="0" dirty="0" smtClean="0"/>
              <a:t>에러 </a:t>
            </a:r>
            <a:r>
              <a:rPr lang="ko-KR" altLang="en-US" sz="1600" b="0" dirty="0"/>
              <a:t>메시지를 </a:t>
            </a:r>
            <a:r>
              <a:rPr lang="ko-KR" altLang="en-US" sz="1600" b="0" dirty="0" smtClean="0"/>
              <a:t>입력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데이터 </a:t>
            </a:r>
            <a:r>
              <a:rPr lang="ko-KR" altLang="en-US" dirty="0" smtClean="0"/>
              <a:t>유효성 검사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항목에는 경영학과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간호학과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컴퓨터공학과만 입력이 가능하도록 유효성 검사를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본 예제에서는 표 데이터베이스를 이용해서 테이블을 작성하고 입력한다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목록 유효성 검사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14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586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0" dirty="0"/>
              <a:t>B2</a:t>
            </a:r>
            <a:r>
              <a:rPr lang="ko-KR" altLang="en-US" sz="1600" b="0" dirty="0"/>
              <a:t>셀과 같이 목록 중에 선택해서 </a:t>
            </a:r>
            <a:r>
              <a:rPr lang="ko-KR" altLang="en-US" sz="1600" b="0" dirty="0" smtClean="0"/>
              <a:t>넣으면 </a:t>
            </a:r>
            <a:r>
              <a:rPr lang="ko-KR" altLang="en-US" sz="1600" b="0" dirty="0"/>
              <a:t>데이터가 입력된다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하지만</a:t>
            </a:r>
            <a:r>
              <a:rPr lang="en-US" altLang="ko-KR" sz="1600" b="0" dirty="0"/>
              <a:t>, B3</a:t>
            </a:r>
            <a:r>
              <a:rPr lang="ko-KR" altLang="en-US" sz="1600" b="0" dirty="0" smtClean="0"/>
              <a:t>셀과 </a:t>
            </a:r>
            <a:r>
              <a:rPr lang="ko-KR" altLang="en-US" sz="1600" b="0" dirty="0"/>
              <a:t>같이 ‘</a:t>
            </a:r>
            <a:r>
              <a:rPr lang="ko-KR" altLang="en-US" sz="1600" b="0" dirty="0" err="1"/>
              <a:t>영무학과</a:t>
            </a:r>
            <a:r>
              <a:rPr lang="ko-KR" altLang="en-US" sz="1600" b="0" dirty="0"/>
              <a:t>’로 잘못 입력할 </a:t>
            </a:r>
            <a:r>
              <a:rPr lang="ko-KR" altLang="en-US" sz="1600" b="0" dirty="0" smtClean="0"/>
              <a:t>경우 </a:t>
            </a:r>
            <a:r>
              <a:rPr lang="ko-KR" altLang="en-US" sz="1600" b="0" dirty="0"/>
              <a:t>에러 메시지가 </a:t>
            </a:r>
            <a:r>
              <a:rPr lang="ko-KR" altLang="en-US" sz="1600" b="0" dirty="0" smtClean="0"/>
              <a:t>발생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데이터 </a:t>
            </a:r>
            <a:r>
              <a:rPr lang="ko-KR" altLang="en-US" dirty="0" smtClean="0"/>
              <a:t>유효성 검사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항목에는 경영학과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간호학과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컴퓨터공학과만 입력이 가능하도록 유효성 검사를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본 예제에서는 표 데이터베이스를 이용해서 테이블을 작성하고 입력한다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목록 유효성 검사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4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586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데이터 통합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데이터 통합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여러 </a:t>
            </a:r>
            <a:r>
              <a:rPr lang="ko-KR" altLang="en-US" b="0" dirty="0"/>
              <a:t>워크시트 혹은 여러 테이블에 분산되어 있는 데이터를 모아 통합해서 관리하고 </a:t>
            </a:r>
            <a:r>
              <a:rPr lang="ko-KR" altLang="en-US" b="0" dirty="0" smtClean="0"/>
              <a:t>분석하는 기능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통합의 </a:t>
            </a:r>
            <a:r>
              <a:rPr lang="ko-KR" altLang="en-US" b="0" dirty="0"/>
              <a:t>기준은 </a:t>
            </a:r>
            <a:r>
              <a:rPr lang="ko-KR" altLang="en-US" b="0" dirty="0" err="1"/>
              <a:t>필드명을</a:t>
            </a:r>
            <a:r>
              <a:rPr lang="ko-KR" altLang="en-US" b="0" dirty="0"/>
              <a:t> 사용하고</a:t>
            </a:r>
            <a:r>
              <a:rPr lang="en-US" altLang="ko-KR" b="0" dirty="0"/>
              <a:t>, </a:t>
            </a:r>
            <a:r>
              <a:rPr lang="ko-KR" altLang="en-US" b="0" dirty="0"/>
              <a:t>통합 </a:t>
            </a:r>
            <a:r>
              <a:rPr lang="ko-KR" altLang="en-US" b="0" dirty="0" smtClean="0"/>
              <a:t>기능에서는 합계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개수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평균 등의 함수를 사용</a:t>
            </a:r>
            <a:endParaRPr lang="en-US" altLang="ko-KR" b="0" dirty="0" smtClean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94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통합된 데이터가 들어갈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‘통합’ </a:t>
            </a:r>
            <a:r>
              <a:rPr lang="ko-KR" altLang="en-US" sz="1600" b="0" dirty="0" smtClean="0"/>
              <a:t>워크시트 클릭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 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B3</a:t>
            </a:r>
            <a:r>
              <a:rPr lang="ko-KR" altLang="en-US" sz="1600" b="0" dirty="0"/>
              <a:t>셀을 </a:t>
            </a:r>
            <a:r>
              <a:rPr lang="ko-KR" altLang="en-US" sz="1600" b="0" dirty="0" smtClean="0"/>
              <a:t>클릭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데이터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 도구</a:t>
            </a:r>
            <a:r>
              <a:rPr lang="en-US" altLang="ko-KR" sz="1600" b="0" dirty="0"/>
              <a:t>]</a:t>
            </a:r>
            <a:r>
              <a:rPr lang="ko-KR" altLang="en-US" sz="1600" b="0" dirty="0" smtClean="0"/>
              <a:t>그룹에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있는</a:t>
            </a:r>
          </a:p>
          <a:p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통합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데이터 </a:t>
            </a:r>
            <a:r>
              <a:rPr lang="ko-KR" altLang="en-US" dirty="0" smtClean="0"/>
              <a:t>통합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 테이블을 ‘통합’ 테이블에 통합시켜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이때 ‘학과별 자원봉사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 시간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’을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통합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133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3273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「통합」대화상자의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함수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에서 ‘</a:t>
            </a:r>
            <a:r>
              <a:rPr lang="ko-KR" altLang="en-US" sz="1600" b="0" dirty="0" smtClean="0"/>
              <a:t>합계</a:t>
            </a:r>
            <a:r>
              <a:rPr lang="ko-KR" altLang="en-US" sz="1600" b="0" dirty="0"/>
              <a:t>’를 </a:t>
            </a:r>
            <a:r>
              <a:rPr lang="ko-KR" altLang="en-US" sz="1600" b="0" dirty="0" smtClean="0"/>
              <a:t>선택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참조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에서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/>
              <a:t> </a:t>
            </a: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‘</a:t>
            </a:r>
            <a:r>
              <a:rPr lang="en-US" altLang="ko-KR" sz="1600" b="0" dirty="0"/>
              <a:t>1</a:t>
            </a:r>
            <a:r>
              <a:rPr lang="ko-KR" altLang="en-US" sz="1600" b="0" dirty="0" smtClean="0"/>
              <a:t>학기자원봉사</a:t>
            </a:r>
            <a:r>
              <a:rPr lang="ko-KR" altLang="en-US" sz="1600" b="0" dirty="0"/>
              <a:t>’</a:t>
            </a:r>
            <a:r>
              <a:rPr lang="en-US" altLang="ko-KR" sz="1600" b="0" dirty="0"/>
              <a:t>!$C$3:$H$23,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/>
              <a:t> </a:t>
            </a:r>
            <a:r>
              <a:rPr lang="en-US" altLang="ko-KR" sz="1600" b="0" dirty="0" smtClean="0"/>
              <a:t>   ‘</a:t>
            </a:r>
            <a:r>
              <a:rPr lang="en-US" altLang="ko-KR" sz="1600" b="0" dirty="0"/>
              <a:t>2</a:t>
            </a:r>
            <a:r>
              <a:rPr lang="ko-KR" altLang="en-US" sz="1600" b="0" dirty="0" smtClean="0"/>
              <a:t>학기자원봉사</a:t>
            </a:r>
            <a:r>
              <a:rPr lang="ko-KR" altLang="en-US" sz="1600" b="0" dirty="0"/>
              <a:t>’</a:t>
            </a:r>
            <a:r>
              <a:rPr lang="en-US" altLang="ko-KR" sz="1600" b="0" dirty="0"/>
              <a:t>!$C$3:$H$23 </a:t>
            </a:r>
            <a:r>
              <a:rPr lang="ko-KR" altLang="en-US" sz="1600" b="0" dirty="0" smtClean="0"/>
              <a:t>영역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을 </a:t>
            </a:r>
            <a:r>
              <a:rPr lang="ko-KR" altLang="en-US" sz="1600" b="0" dirty="0"/>
              <a:t>선택한 </a:t>
            </a:r>
            <a:r>
              <a:rPr lang="ko-KR" altLang="en-US" sz="1600" b="0" dirty="0" smtClean="0"/>
              <a:t>다음</a:t>
            </a:r>
            <a:endParaRPr lang="en-US" altLang="ko-KR" sz="1600" b="0" dirty="0" smtClean="0"/>
          </a:p>
          <a:p>
            <a:pPr marL="0" indent="0">
              <a:buNone/>
            </a:pPr>
            <a:endParaRPr lang="ko-KR" altLang="en-US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추가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데이터 </a:t>
            </a:r>
            <a:r>
              <a:rPr lang="ko-KR" altLang="en-US" dirty="0" smtClean="0"/>
              <a:t>통합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 테이블을 ‘통합’ 테이블에 통합시켜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이때 ‘학과별 자원봉사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 시간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’을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통합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7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459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사용할 </a:t>
            </a:r>
            <a:r>
              <a:rPr lang="ko-KR" altLang="en-US" sz="1600" b="0" dirty="0" smtClean="0"/>
              <a:t>레이블에서 </a:t>
            </a:r>
            <a:r>
              <a:rPr lang="ko-KR" altLang="en-US" sz="1600" b="0" dirty="0"/>
              <a:t>‘</a:t>
            </a:r>
            <a:r>
              <a:rPr lang="ko-KR" altLang="en-US" sz="1600" b="0" dirty="0" err="1"/>
              <a:t>첫행</a:t>
            </a:r>
            <a:r>
              <a:rPr lang="ko-KR" altLang="en-US" sz="1600" b="0" dirty="0"/>
              <a:t>’</a:t>
            </a:r>
            <a:r>
              <a:rPr lang="en-US" altLang="ko-KR" sz="1600" b="0" dirty="0"/>
              <a:t>, ‘</a:t>
            </a:r>
            <a:r>
              <a:rPr lang="ko-KR" altLang="en-US" sz="1600" b="0" dirty="0" err="1"/>
              <a:t>왼쪽열</a:t>
            </a:r>
            <a:r>
              <a:rPr lang="ko-KR" altLang="en-US" sz="1600" b="0" dirty="0" smtClean="0"/>
              <a:t>’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에 체크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데이터 </a:t>
            </a:r>
            <a:r>
              <a:rPr lang="ko-KR" altLang="en-US" dirty="0" smtClean="0"/>
              <a:t>통합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 테이블을 ‘통합’ 테이블에 통합시켜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이때 ‘학과별 자원봉사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 시간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’을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통합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459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통합된 결과가 나타난다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이때 </a:t>
            </a:r>
            <a:r>
              <a:rPr lang="ko-KR" altLang="en-US" sz="1600" b="0" dirty="0" err="1" smtClean="0"/>
              <a:t>왼쪽열</a:t>
            </a:r>
            <a:r>
              <a:rPr lang="ko-KR" altLang="en-US" sz="1600" b="0" dirty="0" smtClean="0"/>
              <a:t> 레이블</a:t>
            </a:r>
            <a:r>
              <a:rPr lang="en-US" altLang="ko-KR" sz="1600" b="0" dirty="0" smtClean="0"/>
              <a:t>(</a:t>
            </a:r>
            <a:r>
              <a:rPr lang="ko-KR" altLang="en-US" sz="1600" b="0" dirty="0" smtClean="0"/>
              <a:t>학과</a:t>
            </a:r>
            <a:r>
              <a:rPr lang="en-US" altLang="ko-KR" sz="1600" b="0" dirty="0" smtClean="0"/>
              <a:t>)</a:t>
            </a:r>
            <a:r>
              <a:rPr lang="ko-KR" altLang="en-US" sz="1600" b="0" dirty="0" smtClean="0"/>
              <a:t>의 이름이 </a:t>
            </a:r>
            <a:r>
              <a:rPr lang="ko-KR" altLang="en-US" sz="1600" b="0" dirty="0"/>
              <a:t>비워진 채로 </a:t>
            </a:r>
            <a:r>
              <a:rPr lang="ko-KR" altLang="en-US" sz="1600" b="0" dirty="0" smtClean="0"/>
              <a:t>통합 결과가 표시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데이터 </a:t>
            </a:r>
            <a:r>
              <a:rPr lang="ko-KR" altLang="en-US" dirty="0" smtClean="0"/>
              <a:t>통합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 테이블을 ‘통합’ 테이블에 통합시켜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이때 ‘학과별 자원봉사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 시간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’을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통합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459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열 레이블의 이름을 입력하고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의미 없는 </a:t>
            </a:r>
            <a:r>
              <a:rPr lang="ko-KR" altLang="en-US" sz="1600" b="0" dirty="0"/>
              <a:t>이름 필드를 제거하고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열 </a:t>
            </a:r>
            <a:r>
              <a:rPr lang="ko-KR" altLang="en-US" sz="1600" b="0" dirty="0" smtClean="0"/>
              <a:t>너비를 </a:t>
            </a:r>
            <a:r>
              <a:rPr lang="ko-KR" altLang="en-US" sz="1600" b="0" dirty="0"/>
              <a:t>조절해주면 </a:t>
            </a:r>
            <a:r>
              <a:rPr lang="ko-KR" altLang="en-US" sz="1600" b="0" dirty="0" smtClean="0"/>
              <a:t>완성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데이터 </a:t>
            </a:r>
            <a:r>
              <a:rPr lang="ko-KR" altLang="en-US" dirty="0" smtClean="0"/>
              <a:t>통합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1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분기자원봉사’ 테이블을 ‘통합’ 테이블에 통합시켜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이때 ‘학과별 자원봉사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 시간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’을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구한다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데이터 통합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459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틀 고정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틀 고정</a:t>
            </a:r>
            <a:endParaRPr lang="en-US" altLang="ko-KR" dirty="0" smtClean="0"/>
          </a:p>
          <a:p>
            <a:pPr lvl="1"/>
            <a:r>
              <a:rPr lang="ko-KR" altLang="en-US" b="0" dirty="0"/>
              <a:t>제한된 화면에 많은 양의 데이터가 들어 있을 </a:t>
            </a:r>
            <a:r>
              <a:rPr lang="ko-KR" altLang="en-US" b="0" dirty="0" smtClean="0"/>
              <a:t>때 데이터 </a:t>
            </a:r>
            <a:r>
              <a:rPr lang="ko-KR" altLang="en-US" b="0" dirty="0"/>
              <a:t>입력을 편리하게 할 수 있도록 도와주는 </a:t>
            </a:r>
            <a:r>
              <a:rPr lang="ko-KR" altLang="en-US" b="0" dirty="0" smtClean="0"/>
              <a:t>기능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첫 행 고정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첫 열 고정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열과 행을 동시에 고정시켜주는 틀 고정으로 나뉨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42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데이터베이스의 구성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</a:t>
            </a:r>
            <a:r>
              <a:rPr lang="ko-KR" altLang="en-US" b="0" dirty="0" smtClean="0">
                <a:solidFill>
                  <a:srgbClr val="FF33CC"/>
                </a:solidFill>
              </a:rPr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>
                <a:solidFill>
                  <a:srgbClr val="FF33CC"/>
                </a:solidFill>
              </a:rPr>
              <a:t> </a:t>
            </a:r>
            <a:r>
              <a:rPr lang="ko-KR" altLang="en-US" b="0" dirty="0"/>
              <a:t>테이블</a:t>
            </a:r>
          </a:p>
          <a:p>
            <a:pPr lvl="2"/>
            <a:r>
              <a:rPr lang="ko-KR" altLang="en-US" b="0" dirty="0"/>
              <a:t>테이블은 필드와 레코드로 </a:t>
            </a:r>
            <a:r>
              <a:rPr lang="ko-KR" altLang="en-US" b="0" dirty="0" smtClean="0"/>
              <a:t>구성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표 </a:t>
            </a:r>
            <a:r>
              <a:rPr lang="ko-KR" altLang="en-US" b="0" dirty="0"/>
              <a:t>형태의 데이터 </a:t>
            </a:r>
            <a:r>
              <a:rPr lang="ko-KR" altLang="en-US" b="0" dirty="0" smtClean="0"/>
              <a:t>집합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②</a:t>
            </a:r>
            <a:r>
              <a:rPr lang="ko-KR" altLang="en-US" b="0" dirty="0" smtClean="0"/>
              <a:t> </a:t>
            </a:r>
            <a:r>
              <a:rPr lang="ko-KR" altLang="en-US" b="0" dirty="0"/>
              <a:t>필드</a:t>
            </a:r>
          </a:p>
          <a:p>
            <a:pPr lvl="2"/>
            <a:r>
              <a:rPr lang="ko-KR" altLang="en-US" b="0" dirty="0"/>
              <a:t>같은 성격의 데이터 모임으로</a:t>
            </a:r>
            <a:r>
              <a:rPr lang="en-US" altLang="ko-KR" b="0" dirty="0"/>
              <a:t>, </a:t>
            </a:r>
            <a:r>
              <a:rPr lang="ko-KR" altLang="en-US" b="0" dirty="0"/>
              <a:t>테이블에서 열에 </a:t>
            </a:r>
            <a:r>
              <a:rPr lang="ko-KR" altLang="en-US" b="0" dirty="0" smtClean="0"/>
              <a:t>해당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③</a:t>
            </a:r>
            <a:r>
              <a:rPr lang="ko-KR" altLang="en-US" b="0" dirty="0" smtClean="0"/>
              <a:t> </a:t>
            </a:r>
            <a:r>
              <a:rPr lang="ko-KR" altLang="en-US" b="0" dirty="0"/>
              <a:t>레코드</a:t>
            </a:r>
          </a:p>
          <a:p>
            <a:pPr lvl="2"/>
            <a:r>
              <a:rPr lang="ko-KR" altLang="en-US" b="0" dirty="0"/>
              <a:t>하나의 개체를 하나 이상의 필드로 구성하며</a:t>
            </a:r>
            <a:r>
              <a:rPr lang="en-US" altLang="ko-KR" b="0" dirty="0"/>
              <a:t>, </a:t>
            </a:r>
            <a:r>
              <a:rPr lang="ko-KR" altLang="en-US" b="0" dirty="0"/>
              <a:t>테이블에서 행에 </a:t>
            </a:r>
            <a:r>
              <a:rPr lang="ko-KR" altLang="en-US" b="0" dirty="0" smtClean="0"/>
              <a:t>해당</a:t>
            </a:r>
            <a:endParaRPr lang="en-US" altLang="ko-KR" b="0" dirty="0" smtClean="0"/>
          </a:p>
          <a:p>
            <a:pPr lvl="2"/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④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필드명</a:t>
            </a:r>
            <a:endParaRPr lang="ko-KR" altLang="en-US" b="0" dirty="0"/>
          </a:p>
          <a:p>
            <a:pPr lvl="2"/>
            <a:r>
              <a:rPr lang="ko-KR" altLang="en-US" b="0" dirty="0"/>
              <a:t>각 필드를 구분하는 필드의 이름으로 테이블에서 열 제목에 </a:t>
            </a:r>
            <a:r>
              <a:rPr lang="ko-KR" altLang="en-US" b="0" dirty="0" smtClean="0"/>
              <a:t>해당</a:t>
            </a:r>
            <a:endParaRPr lang="en-US" altLang="ko-KR" b="0" dirty="0" smtClean="0"/>
          </a:p>
          <a:p>
            <a:pPr lvl="2"/>
            <a:endParaRPr lang="en-US" altLang="ko-KR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⑤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</a:t>
            </a:r>
          </a:p>
          <a:p>
            <a:pPr lvl="2"/>
            <a:r>
              <a:rPr lang="ko-KR" altLang="en-US" b="0" dirty="0"/>
              <a:t>각 셀에 입력된 </a:t>
            </a:r>
            <a:r>
              <a:rPr lang="ko-KR" altLang="en-US" b="0" dirty="0" smtClean="0"/>
              <a:t>값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데이터베이스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5478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틀 고정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틀 고정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첫 행 고정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보기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창</a:t>
            </a:r>
            <a:r>
              <a:rPr lang="en-US" altLang="ko-KR" sz="1800" b="0" dirty="0"/>
              <a:t>] </a:t>
            </a:r>
            <a:r>
              <a:rPr lang="ko-KR" altLang="en-US" sz="1800" b="0" dirty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틀 고정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</a:t>
            </a:r>
            <a:r>
              <a:rPr lang="ko-KR" altLang="en-US" sz="1800" b="0" dirty="0"/>
              <a:t>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첫 행 고정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69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1282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틀고정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틀 고정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수직 </a:t>
            </a:r>
            <a:r>
              <a:rPr lang="ko-KR" altLang="en-US" sz="1800" b="0" dirty="0" err="1"/>
              <a:t>이동줄의</a:t>
            </a:r>
            <a:r>
              <a:rPr lang="ko-KR" altLang="en-US" sz="1800" b="0" dirty="0"/>
              <a:t> </a:t>
            </a:r>
            <a:r>
              <a:rPr lang="ko-KR" altLang="en-US" sz="1800" b="0" dirty="0" err="1"/>
              <a:t>스크롤바를</a:t>
            </a:r>
            <a:r>
              <a:rPr lang="ko-KR" altLang="en-US" sz="1800" b="0" dirty="0"/>
              <a:t> 아래쪽으로 </a:t>
            </a:r>
            <a:r>
              <a:rPr lang="ko-KR" altLang="en-US" sz="1800" b="0" dirty="0" smtClean="0"/>
              <a:t>드래그하여 </a:t>
            </a:r>
            <a:r>
              <a:rPr lang="ko-KR" altLang="en-US" sz="1800" b="0" dirty="0"/>
              <a:t>화면을 아래로 이동시켜보면 </a:t>
            </a:r>
            <a:r>
              <a:rPr lang="ko-KR" altLang="en-US" sz="1800" b="0" dirty="0" smtClean="0"/>
              <a:t>첫 행이 </a:t>
            </a:r>
            <a:r>
              <a:rPr lang="ko-KR" altLang="en-US" sz="1800" b="0" dirty="0"/>
              <a:t>고정되었음을 </a:t>
            </a:r>
            <a:r>
              <a:rPr lang="ko-KR" altLang="en-US" sz="1800" b="0" dirty="0" smtClean="0"/>
              <a:t>확인</a:t>
            </a:r>
            <a:endParaRPr lang="en-US" altLang="ko-KR" sz="1800" b="0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4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867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틀고정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틀 고정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첫 열 고정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보기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창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틀 고정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첫 열 고정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69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867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틀고정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틀 고정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수평 </a:t>
            </a:r>
            <a:r>
              <a:rPr lang="ko-KR" altLang="en-US" sz="1800" b="0" dirty="0" err="1"/>
              <a:t>이동줄의</a:t>
            </a:r>
            <a:r>
              <a:rPr lang="ko-KR" altLang="en-US" sz="1800" b="0" dirty="0"/>
              <a:t> </a:t>
            </a:r>
            <a:r>
              <a:rPr lang="ko-KR" altLang="en-US" sz="1800" b="0" dirty="0" err="1"/>
              <a:t>스크롤바를</a:t>
            </a:r>
            <a:r>
              <a:rPr lang="ko-KR" altLang="en-US" sz="1800" b="0" dirty="0"/>
              <a:t> 오른쪽으로 </a:t>
            </a:r>
            <a:r>
              <a:rPr lang="ko-KR" altLang="en-US" sz="1800" b="0" dirty="0" smtClean="0"/>
              <a:t>드래그하여 </a:t>
            </a:r>
            <a:r>
              <a:rPr lang="ko-KR" altLang="en-US" sz="1800" b="0" dirty="0"/>
              <a:t>화면을 오른쪽으로 </a:t>
            </a:r>
            <a:r>
              <a:rPr lang="ko-KR" altLang="en-US" sz="1800" b="0" dirty="0" smtClean="0"/>
              <a:t>이동시켜보면 </a:t>
            </a:r>
            <a:r>
              <a:rPr lang="ko-KR" altLang="en-US" sz="1800" b="0" dirty="0"/>
              <a:t>첫 열이 고정되었음을 </a:t>
            </a:r>
            <a:r>
              <a:rPr lang="ko-KR" altLang="en-US" sz="1800" b="0" dirty="0" smtClean="0"/>
              <a:t>확인</a:t>
            </a:r>
            <a:endParaRPr lang="en-US" altLang="ko-KR" sz="1800" b="0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645200"/>
            <a:ext cx="4680000" cy="374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867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틀고정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틀 고정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틀 고정 취소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보기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창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틀 고정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을 선택한 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틀 고정 취소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를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967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867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틀고정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틀 고정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>
                <a:solidFill>
                  <a:srgbClr val="6600FF"/>
                </a:solidFill>
              </a:rPr>
              <a:t>원하는 행</a:t>
            </a:r>
            <a:r>
              <a:rPr lang="en-US" altLang="ko-KR" sz="1800" b="0" dirty="0" smtClean="0">
                <a:solidFill>
                  <a:srgbClr val="6600FF"/>
                </a:solidFill>
              </a:rPr>
              <a:t>/</a:t>
            </a:r>
            <a:r>
              <a:rPr lang="ko-KR" altLang="en-US" sz="1800" b="0" dirty="0" smtClean="0">
                <a:solidFill>
                  <a:srgbClr val="6600FF"/>
                </a:solidFill>
              </a:rPr>
              <a:t>열 동시에 고정</a:t>
            </a:r>
            <a:endParaRPr lang="en-US" altLang="ko-KR" sz="1800" b="0" dirty="0">
              <a:solidFill>
                <a:srgbClr val="6600FF"/>
              </a:solidFill>
            </a:endParaRPr>
          </a:p>
          <a:p>
            <a:endParaRPr lang="en-US" altLang="ko-KR" sz="1800" b="0" dirty="0" smtClean="0"/>
          </a:p>
          <a:p>
            <a:pPr marL="0" indent="0">
              <a:buNone/>
            </a:pPr>
            <a:r>
              <a:rPr lang="en-US" altLang="ko-KR" sz="1800" b="0" dirty="0" smtClean="0"/>
              <a:t>1</a:t>
            </a:r>
            <a:r>
              <a:rPr lang="ko-KR" altLang="en-US" sz="1800" b="0" dirty="0"/>
              <a:t>행과 </a:t>
            </a:r>
            <a:r>
              <a:rPr lang="en-US" altLang="ko-KR" sz="1800" b="0" dirty="0"/>
              <a:t>A, B</a:t>
            </a:r>
            <a:r>
              <a:rPr lang="ko-KR" altLang="en-US" sz="1800" b="0" dirty="0"/>
              <a:t>열을 동시에 고정하고 싶을 </a:t>
            </a:r>
            <a:r>
              <a:rPr lang="ko-KR" altLang="en-US" sz="1800" b="0" dirty="0" smtClean="0"/>
              <a:t>때는 </a:t>
            </a:r>
            <a:r>
              <a:rPr lang="ko-KR" altLang="en-US" sz="1800" b="0" dirty="0"/>
              <a:t>만나는 지점인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C2</a:t>
            </a:r>
            <a:r>
              <a:rPr lang="ko-KR" altLang="en-US" sz="1800" b="0" dirty="0" smtClean="0"/>
              <a:t>셀 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보기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창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틀 고정</a:t>
            </a:r>
            <a:r>
              <a:rPr lang="en-US" altLang="ko-KR" sz="1800" b="0" dirty="0"/>
              <a:t>]</a:t>
            </a:r>
            <a:r>
              <a:rPr lang="ko-KR" altLang="en-US" sz="1800" b="0" dirty="0" smtClean="0"/>
              <a:t>을 선택한 </a:t>
            </a:r>
            <a:r>
              <a:rPr lang="ko-KR" altLang="en-US" sz="1800" b="0" dirty="0"/>
              <a:t>후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틀 고정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 smtClean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710000"/>
            <a:ext cx="4680000" cy="373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880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05.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틀고정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79512" y="1124744"/>
            <a:ext cx="4038600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틀 고정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860032" y="1600200"/>
            <a:ext cx="38267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/>
              <a:t>수평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수직 </a:t>
            </a:r>
            <a:r>
              <a:rPr lang="ko-KR" altLang="en-US" sz="1800" b="0" dirty="0" err="1"/>
              <a:t>이동줄의</a:t>
            </a:r>
            <a:r>
              <a:rPr lang="ko-KR" altLang="en-US" sz="1800" b="0" dirty="0"/>
              <a:t> </a:t>
            </a:r>
            <a:r>
              <a:rPr lang="ko-KR" altLang="en-US" sz="1800" b="0" dirty="0" err="1"/>
              <a:t>스크롤바를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이동시켜보면 </a:t>
            </a:r>
            <a:r>
              <a:rPr lang="en-US" altLang="ko-KR" sz="1800" b="0" dirty="0"/>
              <a:t>A, B</a:t>
            </a:r>
            <a:r>
              <a:rPr lang="ko-KR" altLang="en-US" sz="1800" b="0" dirty="0"/>
              <a:t>열과 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행이 고정되었음을 </a:t>
            </a:r>
            <a:r>
              <a:rPr lang="ko-KR" altLang="en-US" sz="1800" b="0" dirty="0" smtClean="0"/>
              <a:t>확인</a:t>
            </a:r>
            <a:endParaRPr lang="en-US" altLang="ko-KR" sz="1800" b="0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645200"/>
            <a:ext cx="4680000" cy="373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880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정렬</a:t>
            </a:r>
            <a:endParaRPr lang="en-US" altLang="ko-KR" dirty="0" smtClean="0"/>
          </a:p>
          <a:p>
            <a:pPr lvl="1"/>
            <a:r>
              <a:rPr lang="ko-KR" altLang="en-US" b="0" dirty="0"/>
              <a:t>레코드를 특정 필드를 기준으로 나열하는 </a:t>
            </a:r>
            <a:r>
              <a:rPr lang="ko-KR" altLang="en-US" b="0" dirty="0" smtClean="0"/>
              <a:t>것</a:t>
            </a:r>
            <a:endParaRPr lang="en-US" altLang="ko-KR" b="0" dirty="0" smtClean="0"/>
          </a:p>
          <a:p>
            <a:pPr lvl="1"/>
            <a:r>
              <a:rPr lang="ko-KR" altLang="en-US" b="0" dirty="0"/>
              <a:t>이름 목록을 </a:t>
            </a:r>
            <a:r>
              <a:rPr lang="ko-KR" altLang="en-US" b="0" dirty="0" err="1"/>
              <a:t>사전순으로</a:t>
            </a:r>
            <a:r>
              <a:rPr lang="ko-KR" altLang="en-US" b="0" dirty="0"/>
              <a:t> 정렬하거나</a:t>
            </a:r>
            <a:r>
              <a:rPr lang="en-US" altLang="ko-KR" b="0" dirty="0"/>
              <a:t>, </a:t>
            </a:r>
            <a:r>
              <a:rPr lang="ko-KR" altLang="en-US" b="0" dirty="0"/>
              <a:t>제품 재고 수준 목록을 </a:t>
            </a:r>
            <a:r>
              <a:rPr lang="ko-KR" altLang="en-US" b="0" dirty="0" smtClean="0"/>
              <a:t>최상위에서 </a:t>
            </a:r>
            <a:r>
              <a:rPr lang="ko-KR" altLang="en-US" b="0" dirty="0"/>
              <a:t>최하위의 순서로 나열하거나</a:t>
            </a:r>
            <a:r>
              <a:rPr lang="en-US" altLang="ko-KR" b="0" dirty="0"/>
              <a:t>, </a:t>
            </a:r>
            <a:r>
              <a:rPr lang="ko-KR" altLang="en-US" b="0" dirty="0"/>
              <a:t>색 또는 </a:t>
            </a:r>
            <a:r>
              <a:rPr lang="ko-KR" altLang="en-US" b="0" dirty="0" err="1"/>
              <a:t>아이콘별로</a:t>
            </a:r>
            <a:r>
              <a:rPr lang="ko-KR" altLang="en-US" b="0" dirty="0"/>
              <a:t> 행을 </a:t>
            </a:r>
            <a:r>
              <a:rPr lang="ko-KR" altLang="en-US" b="0" dirty="0" smtClean="0"/>
              <a:t>정렬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데이터를 </a:t>
            </a:r>
            <a:r>
              <a:rPr lang="ko-KR" altLang="en-US" b="0" dirty="0"/>
              <a:t>정렬하면 </a:t>
            </a:r>
            <a:r>
              <a:rPr lang="ko-KR" altLang="en-US" b="0" dirty="0" smtClean="0"/>
              <a:t>데이터를 </a:t>
            </a:r>
            <a:r>
              <a:rPr lang="ko-KR" altLang="en-US" b="0" dirty="0"/>
              <a:t>빠르게 시각화하여 이해도를 높일 수 있을 뿐만 아니라 원하는 데이터만 구성하고 찾을 수 </a:t>
            </a:r>
            <a:r>
              <a:rPr lang="ko-KR" altLang="en-US" b="0" dirty="0" smtClean="0"/>
              <a:t>있으므로 </a:t>
            </a:r>
            <a:r>
              <a:rPr lang="ko-KR" altLang="en-US" b="0" dirty="0"/>
              <a:t>보다 효과적인 결정을 내리는 데 많은 </a:t>
            </a:r>
            <a:r>
              <a:rPr lang="ko-KR" altLang="en-US" b="0" dirty="0" smtClean="0"/>
              <a:t>도움</a:t>
            </a:r>
            <a:endParaRPr lang="en-US" altLang="ko-KR" b="0" dirty="0" smtClean="0"/>
          </a:p>
          <a:p>
            <a:pPr lvl="1"/>
            <a:r>
              <a:rPr lang="ko-KR" altLang="en-US" b="0" dirty="0"/>
              <a:t>데이터를 정렬할 때</a:t>
            </a:r>
            <a:r>
              <a:rPr lang="en-US" altLang="ko-KR" b="0" dirty="0"/>
              <a:t>, </a:t>
            </a:r>
            <a:r>
              <a:rPr lang="ko-KR" altLang="en-US" b="0" dirty="0"/>
              <a:t>한 가지 조건으로만 정렬할 때는 정렬의 조건이 되는 필드 제목을 선택하여 </a:t>
            </a:r>
            <a:r>
              <a:rPr lang="ko-KR" altLang="en-US" b="0" dirty="0" smtClean="0"/>
              <a:t>셀 포인터를 </a:t>
            </a:r>
            <a:r>
              <a:rPr lang="ko-KR" altLang="en-US" b="0" dirty="0"/>
              <a:t>위치시키고</a:t>
            </a:r>
            <a:r>
              <a:rPr lang="en-US" altLang="ko-KR" b="0" dirty="0"/>
              <a:t>, </a:t>
            </a:r>
            <a:r>
              <a:rPr lang="ko-KR" altLang="en-US" b="0" dirty="0"/>
              <a:t>표준 도구 모음의 </a:t>
            </a:r>
            <a:r>
              <a:rPr lang="en-US" altLang="ko-KR" b="0" dirty="0"/>
              <a:t>[</a:t>
            </a:r>
            <a:r>
              <a:rPr lang="ko-KR" altLang="en-US" b="0" dirty="0" smtClean="0"/>
              <a:t>오름차순    </a:t>
            </a:r>
            <a:r>
              <a:rPr lang="en-US" altLang="ko-KR" b="0" dirty="0"/>
              <a:t>] </a:t>
            </a:r>
            <a:r>
              <a:rPr lang="ko-KR" altLang="en-US" b="0" dirty="0"/>
              <a:t>또는 </a:t>
            </a:r>
            <a:r>
              <a:rPr lang="en-US" altLang="ko-KR" b="0" dirty="0"/>
              <a:t>[</a:t>
            </a:r>
            <a:r>
              <a:rPr lang="ko-KR" altLang="en-US" b="0" dirty="0" smtClean="0"/>
              <a:t>내림차순   </a:t>
            </a:r>
            <a:r>
              <a:rPr lang="en-US" altLang="ko-KR" b="0" dirty="0"/>
              <a:t>]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선택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두 가지 이상의 </a:t>
            </a:r>
            <a:r>
              <a:rPr lang="ko-KR" altLang="en-US" b="0" dirty="0"/>
              <a:t>조건으로 정렬하고자 할 때는 </a:t>
            </a:r>
            <a:r>
              <a:rPr lang="en-US" altLang="ko-KR" b="0" dirty="0"/>
              <a:t>[</a:t>
            </a:r>
            <a:r>
              <a:rPr lang="ko-KR" altLang="en-US" b="0" dirty="0"/>
              <a:t>홈</a:t>
            </a:r>
            <a:r>
              <a:rPr lang="en-US" altLang="ko-KR" b="0" dirty="0"/>
              <a:t>] </a:t>
            </a:r>
            <a:r>
              <a:rPr lang="ko-KR" altLang="en-US" b="0" dirty="0"/>
              <a:t>탭의 </a:t>
            </a:r>
            <a:r>
              <a:rPr lang="en-US" altLang="ko-KR" b="0" dirty="0"/>
              <a:t>[</a:t>
            </a:r>
            <a:r>
              <a:rPr lang="ko-KR" altLang="en-US" b="0" dirty="0"/>
              <a:t>편집</a:t>
            </a:r>
            <a:r>
              <a:rPr lang="en-US" altLang="ko-KR" b="0" dirty="0"/>
              <a:t>] </a:t>
            </a:r>
            <a:r>
              <a:rPr lang="ko-KR" altLang="en-US" b="0" dirty="0"/>
              <a:t>그룹에 있는 </a:t>
            </a:r>
            <a:r>
              <a:rPr lang="en-US" altLang="ko-KR" b="0" dirty="0"/>
              <a:t>[</a:t>
            </a:r>
            <a:r>
              <a:rPr lang="ko-KR" altLang="en-US" b="0" dirty="0"/>
              <a:t>정렬 및 필터</a:t>
            </a:r>
            <a:r>
              <a:rPr lang="en-US" altLang="ko-KR" b="0" dirty="0"/>
              <a:t>]-[</a:t>
            </a:r>
            <a:r>
              <a:rPr lang="ko-KR" altLang="en-US" b="0" dirty="0"/>
              <a:t>사용자 지정 정렬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을 </a:t>
            </a:r>
            <a:r>
              <a:rPr lang="ko-KR" altLang="en-US" b="0" dirty="0"/>
              <a:t>선택하여 </a:t>
            </a:r>
            <a:r>
              <a:rPr lang="en-US" altLang="ko-KR" b="0" dirty="0"/>
              <a:t>64</a:t>
            </a:r>
            <a:r>
              <a:rPr lang="ko-KR" altLang="en-US" b="0" dirty="0"/>
              <a:t>가지 조건까지 </a:t>
            </a:r>
            <a:r>
              <a:rPr lang="ko-KR" altLang="en-US" b="0" dirty="0" smtClean="0"/>
              <a:t>지정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091" y="4669038"/>
            <a:ext cx="200025" cy="18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59" y="4676989"/>
            <a:ext cx="190500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3093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정렬 기준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오름차순</a:t>
            </a:r>
            <a:r>
              <a:rPr lang="en-US" altLang="ko-KR" b="0" dirty="0"/>
              <a:t>, </a:t>
            </a:r>
            <a:r>
              <a:rPr lang="ko-KR" altLang="en-US" b="0" dirty="0"/>
              <a:t>내림차순</a:t>
            </a:r>
            <a:r>
              <a:rPr lang="en-US" altLang="ko-KR" b="0" dirty="0"/>
              <a:t>, </a:t>
            </a:r>
            <a:r>
              <a:rPr lang="ko-KR" altLang="en-US" b="0" dirty="0"/>
              <a:t>사용자 지정 </a:t>
            </a:r>
            <a:r>
              <a:rPr lang="ko-KR" altLang="en-US" b="0" dirty="0" smtClean="0"/>
              <a:t>으로 정렬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일반적인 </a:t>
            </a:r>
            <a:r>
              <a:rPr lang="ko-KR" altLang="en-US" b="0" dirty="0"/>
              <a:t>정렬 기준으로 </a:t>
            </a:r>
            <a:r>
              <a:rPr lang="ko-KR" altLang="en-US" b="0" dirty="0" smtClean="0"/>
              <a:t>정렬할 때 </a:t>
            </a:r>
            <a:r>
              <a:rPr lang="ko-KR" altLang="en-US" b="0" dirty="0"/>
              <a:t>오름차순 정렬은 숫자</a:t>
            </a:r>
            <a:r>
              <a:rPr lang="en-US" altLang="ko-KR" b="0" dirty="0"/>
              <a:t>-</a:t>
            </a:r>
            <a:r>
              <a:rPr lang="ko-KR" altLang="en-US" b="0" dirty="0"/>
              <a:t>문자</a:t>
            </a:r>
            <a:r>
              <a:rPr lang="en-US" altLang="ko-KR" b="0" dirty="0"/>
              <a:t>-</a:t>
            </a:r>
            <a:r>
              <a:rPr lang="ko-KR" altLang="en-US" b="0" dirty="0"/>
              <a:t>논리값</a:t>
            </a:r>
            <a:r>
              <a:rPr lang="en-US" altLang="ko-KR" b="0" dirty="0"/>
              <a:t>-</a:t>
            </a:r>
            <a:r>
              <a:rPr lang="ko-KR" altLang="en-US" b="0" dirty="0" err="1"/>
              <a:t>오류값</a:t>
            </a:r>
            <a:r>
              <a:rPr lang="en-US" altLang="ko-KR" b="0" dirty="0"/>
              <a:t>-</a:t>
            </a:r>
            <a:r>
              <a:rPr lang="ko-KR" altLang="en-US" b="0" dirty="0" err="1"/>
              <a:t>빈셀</a:t>
            </a:r>
            <a:r>
              <a:rPr lang="ko-KR" altLang="en-US" b="0" dirty="0"/>
              <a:t> 순으로 정렬되며 내림차순은 오름차순의 </a:t>
            </a:r>
            <a:r>
              <a:rPr lang="ko-KR" altLang="en-US" b="0" dirty="0" smtClean="0"/>
              <a:t>역순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2" y="3068960"/>
            <a:ext cx="7920000" cy="252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37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‘</a:t>
            </a:r>
            <a:r>
              <a:rPr lang="ko-KR" altLang="en-US" sz="1600" b="0" dirty="0"/>
              <a:t>총점’ 필드의 </a:t>
            </a:r>
            <a:r>
              <a:rPr lang="ko-KR" altLang="en-US" sz="1600" b="0" dirty="0" smtClean="0"/>
              <a:t>임의의 위치 클릭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정렬 및 </a:t>
            </a:r>
            <a:r>
              <a:rPr lang="ko-KR" altLang="en-US" sz="1600" b="0" dirty="0"/>
              <a:t>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텍스트 </a:t>
            </a:r>
            <a:r>
              <a:rPr lang="ko-KR" altLang="en-US" sz="1600" b="0" dirty="0" smtClean="0"/>
              <a:t>내림차순 정렬     </a:t>
            </a:r>
            <a:r>
              <a:rPr lang="en-US" altLang="ko-KR" sz="1600" b="0" dirty="0" smtClean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총점이 높은 것에서 낮은 것 순으로 데이터 목록을 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9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77072"/>
            <a:ext cx="190500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13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베이스 작성 규칙</a:t>
            </a:r>
            <a:endParaRPr lang="en-US" altLang="ko-KR" b="0" dirty="0"/>
          </a:p>
          <a:p>
            <a:pPr lvl="1"/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데이터베이스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1685"/>
            <a:ext cx="5400000" cy="40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4919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총점에 대해서 내림차순 정렬한 </a:t>
            </a:r>
            <a:r>
              <a:rPr lang="ko-KR" altLang="en-US" sz="1600" b="0" dirty="0" smtClean="0"/>
              <a:t>결과이다</a:t>
            </a:r>
            <a:r>
              <a:rPr lang="en-US" altLang="ko-KR" sz="1600" b="0" dirty="0" smtClean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총점이 높은 것에서 낮은 것 순으로 데이터 목록을 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8154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데이터 테이블 임의의 위치 클릭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정렬 및 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 </a:t>
            </a:r>
            <a:r>
              <a:rPr lang="ko-KR" altLang="en-US" sz="1600" b="0" dirty="0"/>
              <a:t>있는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정렬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합계가 같을 때를 대비해서 합계가 같을 경우 ‘실용컴퓨터’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그리고 ‘실용컴퓨터’도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같을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경우 ‘영어회화’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한문’ 성적이 높은 것에서 낮은 것 순으로 데이터 목록을 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3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8154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「정렬</a:t>
            </a:r>
            <a:r>
              <a:rPr lang="ko-KR" altLang="en-US" sz="1600" b="0" dirty="0" smtClean="0"/>
              <a:t>」대화상자가 </a:t>
            </a:r>
            <a:r>
              <a:rPr lang="ko-KR" altLang="en-US" sz="1600" b="0" dirty="0"/>
              <a:t>생성되면서 </a:t>
            </a:r>
            <a:r>
              <a:rPr lang="ko-KR" altLang="en-US" sz="1600" b="0" dirty="0" smtClean="0"/>
              <a:t>데이터테이블에 </a:t>
            </a:r>
            <a:r>
              <a:rPr lang="ko-KR" altLang="en-US" sz="1600" b="0" dirty="0"/>
              <a:t>자동으로 블록이 </a:t>
            </a:r>
            <a:r>
              <a:rPr lang="ko-KR" altLang="en-US" sz="1600" b="0" dirty="0" smtClean="0"/>
              <a:t>지정</a:t>
            </a:r>
            <a:endParaRPr lang="en-US" altLang="ko-KR" sz="1600" b="0" dirty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열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은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총점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으로 하고</a:t>
            </a:r>
            <a:r>
              <a:rPr lang="en-US" altLang="ko-KR" sz="1600" b="0" dirty="0"/>
              <a:t>,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정렬 기준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은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값</a:t>
            </a:r>
            <a:r>
              <a:rPr lang="en-US" altLang="ko-KR" sz="1600" b="0" dirty="0" smtClean="0"/>
              <a:t>]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정렬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은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내림차순</a:t>
            </a:r>
            <a:r>
              <a:rPr lang="en-US" altLang="ko-KR" sz="1600" b="0" dirty="0"/>
              <a:t>]</a:t>
            </a:r>
            <a:r>
              <a:rPr lang="ko-KR" altLang="en-US" sz="1600" b="0" dirty="0" smtClean="0"/>
              <a:t>으로 </a:t>
            </a:r>
            <a:r>
              <a:rPr lang="ko-KR" altLang="en-US" sz="1600" b="0" dirty="0"/>
              <a:t>하고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④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두 </a:t>
            </a:r>
            <a:r>
              <a:rPr lang="ko-KR" altLang="en-US" sz="1600" b="0" dirty="0"/>
              <a:t>번째 기준을 정하기 </a:t>
            </a:r>
            <a:r>
              <a:rPr lang="ko-KR" altLang="en-US" sz="1600" b="0" dirty="0" smtClean="0"/>
              <a:t>위해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기준추가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합계가 같을 때를 대비해서 합계가 같을 경우 ‘실용컴퓨터’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그리고 ‘실용컴퓨터’도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같을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경우 ‘영어회화’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한문’ 성적이 높은 것에서 낮은 것 순으로 데이터 목록을 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644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동일한 방법으로 </a:t>
            </a:r>
            <a:r>
              <a:rPr lang="en-US" altLang="ko-KR" sz="1600" b="0" dirty="0"/>
              <a:t>2</a:t>
            </a:r>
            <a:r>
              <a:rPr lang="ko-KR" altLang="en-US" sz="1600" b="0" dirty="0"/>
              <a:t>번째</a:t>
            </a:r>
            <a:r>
              <a:rPr lang="en-US" altLang="ko-KR" sz="1600" b="0" dirty="0"/>
              <a:t>, 3</a:t>
            </a:r>
            <a:r>
              <a:rPr lang="ko-KR" altLang="en-US" sz="1600" b="0" dirty="0"/>
              <a:t>번째</a:t>
            </a:r>
            <a:r>
              <a:rPr lang="en-US" altLang="ko-KR" sz="1600" b="0" dirty="0"/>
              <a:t>, 4</a:t>
            </a:r>
            <a:r>
              <a:rPr lang="ko-KR" altLang="en-US" sz="1600" b="0" dirty="0" smtClean="0"/>
              <a:t>번째 기준을 </a:t>
            </a:r>
            <a:r>
              <a:rPr lang="ko-KR" altLang="en-US" sz="1600" b="0" dirty="0"/>
              <a:t>정한다</a:t>
            </a:r>
            <a:r>
              <a:rPr lang="en-US" altLang="ko-KR" sz="1600" b="0" dirty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합계가 같을 때를 대비해서 합계가 같을 경우 ‘실용컴퓨터’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그리고 ‘실용컴퓨터’도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같을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경우 ‘영어회화’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한문’ 성적이 높은 것에서 낮은 것 순으로 데이터 목록을 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644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정렬이 완성된다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그림에서 보는 </a:t>
            </a:r>
            <a:r>
              <a:rPr lang="ko-KR" altLang="en-US" sz="1600" b="0" dirty="0" smtClean="0"/>
              <a:t>바와 같이 </a:t>
            </a:r>
            <a:r>
              <a:rPr lang="en-US" altLang="ko-KR" sz="1600" b="0" dirty="0"/>
              <a:t>9~10</a:t>
            </a:r>
            <a:r>
              <a:rPr lang="ko-KR" altLang="en-US" sz="1600" b="0" dirty="0"/>
              <a:t>행</a:t>
            </a:r>
            <a:r>
              <a:rPr lang="en-US" altLang="ko-KR" sz="1600" b="0" dirty="0"/>
              <a:t>, 17~18</a:t>
            </a:r>
            <a:r>
              <a:rPr lang="ko-KR" altLang="en-US" sz="1600" b="0" dirty="0"/>
              <a:t>행</a:t>
            </a:r>
            <a:r>
              <a:rPr lang="en-US" altLang="ko-KR" sz="1600" b="0" dirty="0"/>
              <a:t>, 21~22</a:t>
            </a:r>
            <a:r>
              <a:rPr lang="ko-KR" altLang="en-US" sz="1600" b="0" dirty="0" smtClean="0"/>
              <a:t>행이 동점이고 </a:t>
            </a:r>
            <a:r>
              <a:rPr lang="ko-KR" altLang="en-US" sz="1600" b="0" dirty="0"/>
              <a:t>동점의 경우 정해준 </a:t>
            </a:r>
            <a:r>
              <a:rPr lang="ko-KR" altLang="en-US" sz="1600" b="0" dirty="0" smtClean="0"/>
              <a:t>조건에 의해서 </a:t>
            </a:r>
            <a:r>
              <a:rPr lang="ko-KR" altLang="en-US" sz="1600" b="0" dirty="0"/>
              <a:t>정렬됨을 알 수 있다</a:t>
            </a:r>
            <a:r>
              <a:rPr lang="en-US" altLang="ko-KR" sz="1600" b="0" dirty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합계가 같을 때를 대비해서 합계가 같을 경우 ‘실용컴퓨터’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그리고 ‘실용컴퓨터’도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같을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경우 ‘영어회화’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한문’ 성적이 높은 것에서 낮은 것 순으로 데이터 목록을 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0" y="2682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3040" y="4550343"/>
            <a:ext cx="4392488" cy="238183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6683" y="5407720"/>
            <a:ext cx="4392488" cy="238183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2441" y="5844778"/>
            <a:ext cx="4392488" cy="238183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644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사용자 지정 정렬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일반적인 정렬 방식인 </a:t>
            </a:r>
            <a:r>
              <a:rPr lang="ko-KR" altLang="en-US" b="0" dirty="0"/>
              <a:t>한글의 가나다 순</a:t>
            </a:r>
            <a:r>
              <a:rPr lang="en-US" altLang="ko-KR" b="0" dirty="0"/>
              <a:t>, </a:t>
            </a:r>
            <a:r>
              <a:rPr lang="ko-KR" altLang="en-US" b="0" dirty="0"/>
              <a:t>영어의 알파벳 순으로 </a:t>
            </a:r>
            <a:r>
              <a:rPr lang="ko-KR" altLang="en-US" b="0" dirty="0" smtClean="0"/>
              <a:t>정렬하는 것이 아니라 사용자가 원하는 순으로 정렬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아래 </a:t>
            </a:r>
            <a:r>
              <a:rPr lang="ko-KR" altLang="en-US" b="0" dirty="0"/>
              <a:t>그림과 </a:t>
            </a:r>
            <a:r>
              <a:rPr lang="ko-KR" altLang="en-US" b="0" dirty="0" smtClean="0"/>
              <a:t>같이 </a:t>
            </a:r>
            <a:r>
              <a:rPr lang="ko-KR" altLang="en-US" b="0" dirty="0" err="1" smtClean="0"/>
              <a:t>직책순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정렬같은</a:t>
            </a:r>
            <a:r>
              <a:rPr lang="ko-KR" altLang="en-US" b="0" dirty="0"/>
              <a:t> 경우에는 기존의 정렬 방식이 </a:t>
            </a:r>
            <a:r>
              <a:rPr lang="ko-KR" altLang="en-US" b="0" dirty="0" smtClean="0"/>
              <a:t>무의미</a:t>
            </a:r>
            <a:endParaRPr lang="en-US" altLang="ko-KR" b="0" dirty="0" smtClean="0"/>
          </a:p>
          <a:p>
            <a:pPr lvl="1"/>
            <a:r>
              <a:rPr lang="ko-KR" altLang="en-US" b="0" dirty="0"/>
              <a:t>이를 위해서 엑셀에서는 사용자가 </a:t>
            </a:r>
            <a:r>
              <a:rPr lang="ko-KR" altLang="en-US" b="0" dirty="0" smtClean="0"/>
              <a:t>원하는 기준으로 </a:t>
            </a:r>
            <a:r>
              <a:rPr lang="ko-KR" altLang="en-US" b="0" dirty="0"/>
              <a:t>정렬할 수 있는 </a:t>
            </a:r>
            <a:r>
              <a:rPr lang="ko-KR" altLang="en-US" b="0" dirty="0" smtClean="0"/>
              <a:t>기능을 제공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4" y="3701334"/>
            <a:ext cx="8496000" cy="304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08932" y="4329412"/>
            <a:ext cx="414796" cy="2411956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475656" y="3967510"/>
            <a:ext cx="1035490" cy="325586"/>
            <a:chOff x="1592294" y="3933056"/>
            <a:chExt cx="1035490" cy="325586"/>
          </a:xfrm>
        </p:grpSpPr>
        <p:sp>
          <p:nvSpPr>
            <p:cNvPr id="10" name="모서리가 둥근 사각형 설명선 8"/>
            <p:cNvSpPr/>
            <p:nvPr/>
          </p:nvSpPr>
          <p:spPr>
            <a:xfrm>
              <a:off x="1625862" y="3967211"/>
              <a:ext cx="1001922" cy="291431"/>
            </a:xfrm>
            <a:custGeom>
              <a:avLst/>
              <a:gdLst>
                <a:gd name="connsiteX0" fmla="*/ 0 w 557486"/>
                <a:gd name="connsiteY0" fmla="*/ 33996 h 203969"/>
                <a:gd name="connsiteX1" fmla="*/ 33996 w 557486"/>
                <a:gd name="connsiteY1" fmla="*/ 0 h 203969"/>
                <a:gd name="connsiteX2" fmla="*/ 92914 w 557486"/>
                <a:gd name="connsiteY2" fmla="*/ 0 h 203969"/>
                <a:gd name="connsiteX3" fmla="*/ 92914 w 557486"/>
                <a:gd name="connsiteY3" fmla="*/ 0 h 203969"/>
                <a:gd name="connsiteX4" fmla="*/ 232286 w 557486"/>
                <a:gd name="connsiteY4" fmla="*/ 0 h 203969"/>
                <a:gd name="connsiteX5" fmla="*/ 523490 w 557486"/>
                <a:gd name="connsiteY5" fmla="*/ 0 h 203969"/>
                <a:gd name="connsiteX6" fmla="*/ 557486 w 557486"/>
                <a:gd name="connsiteY6" fmla="*/ 33996 h 203969"/>
                <a:gd name="connsiteX7" fmla="*/ 557486 w 557486"/>
                <a:gd name="connsiteY7" fmla="*/ 118982 h 203969"/>
                <a:gd name="connsiteX8" fmla="*/ 557486 w 557486"/>
                <a:gd name="connsiteY8" fmla="*/ 118982 h 203969"/>
                <a:gd name="connsiteX9" fmla="*/ 557486 w 557486"/>
                <a:gd name="connsiteY9" fmla="*/ 169974 h 203969"/>
                <a:gd name="connsiteX10" fmla="*/ 557486 w 557486"/>
                <a:gd name="connsiteY10" fmla="*/ 169973 h 203969"/>
                <a:gd name="connsiteX11" fmla="*/ 523490 w 557486"/>
                <a:gd name="connsiteY11" fmla="*/ 203969 h 203969"/>
                <a:gd name="connsiteX12" fmla="*/ 232286 w 557486"/>
                <a:gd name="connsiteY12" fmla="*/ 203969 h 203969"/>
                <a:gd name="connsiteX13" fmla="*/ 164280 w 557486"/>
                <a:gd name="connsiteY13" fmla="*/ 275556 h 203969"/>
                <a:gd name="connsiteX14" fmla="*/ 92914 w 557486"/>
                <a:gd name="connsiteY14" fmla="*/ 203969 h 203969"/>
                <a:gd name="connsiteX15" fmla="*/ 33996 w 557486"/>
                <a:gd name="connsiteY15" fmla="*/ 203969 h 203969"/>
                <a:gd name="connsiteX16" fmla="*/ 0 w 557486"/>
                <a:gd name="connsiteY16" fmla="*/ 169973 h 203969"/>
                <a:gd name="connsiteX17" fmla="*/ 0 w 557486"/>
                <a:gd name="connsiteY17" fmla="*/ 169974 h 203969"/>
                <a:gd name="connsiteX18" fmla="*/ 0 w 557486"/>
                <a:gd name="connsiteY18" fmla="*/ 118982 h 203969"/>
                <a:gd name="connsiteX19" fmla="*/ 0 w 557486"/>
                <a:gd name="connsiteY19" fmla="*/ 118982 h 203969"/>
                <a:gd name="connsiteX20" fmla="*/ 0 w 557486"/>
                <a:gd name="connsiteY20" fmla="*/ 33996 h 203969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92914 w 557486"/>
                <a:gd name="connsiteY14" fmla="*/ 203969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219914 w 557486"/>
                <a:gd name="connsiteY14" fmla="*/ 207144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33071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2296 w 557486"/>
                <a:gd name="connsiteY14" fmla="*/ 202381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4763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7486" h="291431">
                  <a:moveTo>
                    <a:pt x="0" y="33996"/>
                  </a:moveTo>
                  <a:cubicBezTo>
                    <a:pt x="0" y="15221"/>
                    <a:pt x="15221" y="0"/>
                    <a:pt x="33996" y="0"/>
                  </a:cubicBezTo>
                  <a:lnTo>
                    <a:pt x="92914" y="0"/>
                  </a:lnTo>
                  <a:lnTo>
                    <a:pt x="92914" y="0"/>
                  </a:lnTo>
                  <a:lnTo>
                    <a:pt x="232286" y="0"/>
                  </a:lnTo>
                  <a:lnTo>
                    <a:pt x="523490" y="0"/>
                  </a:lnTo>
                  <a:cubicBezTo>
                    <a:pt x="542265" y="0"/>
                    <a:pt x="557486" y="15221"/>
                    <a:pt x="557486" y="33996"/>
                  </a:cubicBezTo>
                  <a:lnTo>
                    <a:pt x="557486" y="118982"/>
                  </a:lnTo>
                  <a:lnTo>
                    <a:pt x="557486" y="118982"/>
                  </a:lnTo>
                  <a:lnTo>
                    <a:pt x="557486" y="169974"/>
                  </a:lnTo>
                  <a:lnTo>
                    <a:pt x="557486" y="169973"/>
                  </a:lnTo>
                  <a:cubicBezTo>
                    <a:pt x="557486" y="188748"/>
                    <a:pt x="542265" y="203969"/>
                    <a:pt x="523490" y="203969"/>
                  </a:cubicBezTo>
                  <a:lnTo>
                    <a:pt x="298961" y="203969"/>
                  </a:lnTo>
                  <a:lnTo>
                    <a:pt x="265880" y="291431"/>
                  </a:lnTo>
                  <a:lnTo>
                    <a:pt x="224677" y="204763"/>
                  </a:lnTo>
                  <a:lnTo>
                    <a:pt x="33996" y="203969"/>
                  </a:lnTo>
                  <a:cubicBezTo>
                    <a:pt x="15221" y="203969"/>
                    <a:pt x="0" y="188748"/>
                    <a:pt x="0" y="169973"/>
                  </a:cubicBezTo>
                  <a:lnTo>
                    <a:pt x="0" y="169974"/>
                  </a:lnTo>
                  <a:lnTo>
                    <a:pt x="0" y="118982"/>
                  </a:lnTo>
                  <a:lnTo>
                    <a:pt x="0" y="118982"/>
                  </a:lnTo>
                  <a:lnTo>
                    <a:pt x="0" y="3399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FF0066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92294" y="3933056"/>
              <a:ext cx="10354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가나다순 정렬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5351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데이터 테이블 임의의 위치 클릭</a:t>
            </a:r>
            <a:r>
              <a:rPr lang="en-US" altLang="ko-KR" sz="1600" b="0" dirty="0"/>
              <a:t>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탭에 </a:t>
            </a:r>
            <a:r>
              <a:rPr lang="ko-KR" altLang="en-US" sz="1600" b="0" dirty="0"/>
              <a:t>있는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정렬 </a:t>
            </a:r>
            <a:r>
              <a:rPr lang="ko-KR" altLang="en-US" sz="1600" b="0" dirty="0"/>
              <a:t>및 필터</a:t>
            </a:r>
            <a:r>
              <a:rPr lang="en-US" altLang="ko-KR" sz="1600" b="0" dirty="0" smtClean="0"/>
              <a:t>]</a:t>
            </a:r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그룹에서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정렬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직책을 학회장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부학회장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총무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총대 순으로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사용자 지정 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4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1593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「정렬</a:t>
            </a:r>
            <a:r>
              <a:rPr lang="ko-KR" altLang="en-US" sz="1600" b="0" dirty="0" smtClean="0"/>
              <a:t>」대화상자가 </a:t>
            </a:r>
            <a:r>
              <a:rPr lang="ko-KR" altLang="en-US" sz="1600" b="0" dirty="0"/>
              <a:t>생성되면서 </a:t>
            </a:r>
            <a:r>
              <a:rPr lang="ko-KR" altLang="en-US" sz="1600" b="0" dirty="0" smtClean="0"/>
              <a:t>데이터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</a:t>
            </a:r>
            <a:r>
              <a:rPr lang="ko-KR" altLang="en-US" sz="1600" b="0" dirty="0" smtClean="0"/>
              <a:t> 테이블에 </a:t>
            </a:r>
            <a:r>
              <a:rPr lang="ko-KR" altLang="en-US" sz="1600" b="0" dirty="0"/>
              <a:t>자동으로 블록이 </a:t>
            </a:r>
            <a:r>
              <a:rPr lang="ko-KR" altLang="en-US" sz="1600" b="0" dirty="0" smtClean="0"/>
              <a:t>지정</a:t>
            </a:r>
            <a:endParaRPr lang="en-US" altLang="ko-KR" sz="1600" b="0" dirty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정렬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에서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사용자 지정 </a:t>
            </a:r>
            <a:r>
              <a:rPr lang="ko-KR" altLang="en-US" sz="1600" b="0" dirty="0" smtClean="0"/>
              <a:t>목록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직책을 학회장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부학회장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총무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총대 순으로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사용자 지정 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7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41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「사용자 지정 목록</a:t>
            </a:r>
            <a:r>
              <a:rPr lang="ko-KR" altLang="en-US" sz="1600" b="0" dirty="0" smtClean="0"/>
              <a:t>」대화상자에서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목록항목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 ‘학회장</a:t>
            </a:r>
            <a:r>
              <a:rPr lang="en-US" altLang="ko-KR" sz="1600" b="0" dirty="0"/>
              <a:t>, </a:t>
            </a:r>
            <a:r>
              <a:rPr lang="ko-KR" altLang="en-US" sz="1600" b="0" dirty="0" err="1"/>
              <a:t>부학회장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총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무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총대</a:t>
            </a:r>
            <a:r>
              <a:rPr lang="ko-KR" altLang="en-US" sz="1600" b="0" dirty="0"/>
              <a:t>’를 입력하고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추가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누른 다음</a:t>
            </a:r>
            <a:r>
              <a:rPr lang="en-US" altLang="ko-KR" sz="1600" b="0" dirty="0" smtClean="0"/>
              <a:t>,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③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직책을 학회장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부학회장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총무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총대 순으로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사용자 지정 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13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41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최종적으로 </a:t>
            </a:r>
            <a:r>
              <a:rPr lang="ko-KR" altLang="en-US" sz="1600" b="0" dirty="0" smtClean="0"/>
              <a:t>원하는 순서대로 정렬되었음을 확인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정렬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직책을 학회장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부학회장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총무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총대 순으로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정렬해 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사용자 지정 정렬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0" y="2682000"/>
            <a:ext cx="4680000" cy="28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755062" y="3230227"/>
            <a:ext cx="486804" cy="2320443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514909" y="2904641"/>
            <a:ext cx="1013247" cy="325586"/>
            <a:chOff x="1514909" y="2904641"/>
            <a:chExt cx="1013247" cy="325586"/>
          </a:xfrm>
        </p:grpSpPr>
        <p:sp>
          <p:nvSpPr>
            <p:cNvPr id="14" name="모서리가 둥근 사각형 설명선 8"/>
            <p:cNvSpPr/>
            <p:nvPr/>
          </p:nvSpPr>
          <p:spPr>
            <a:xfrm>
              <a:off x="1548477" y="2938796"/>
              <a:ext cx="806534" cy="291431"/>
            </a:xfrm>
            <a:custGeom>
              <a:avLst/>
              <a:gdLst>
                <a:gd name="connsiteX0" fmla="*/ 0 w 557486"/>
                <a:gd name="connsiteY0" fmla="*/ 33996 h 203969"/>
                <a:gd name="connsiteX1" fmla="*/ 33996 w 557486"/>
                <a:gd name="connsiteY1" fmla="*/ 0 h 203969"/>
                <a:gd name="connsiteX2" fmla="*/ 92914 w 557486"/>
                <a:gd name="connsiteY2" fmla="*/ 0 h 203969"/>
                <a:gd name="connsiteX3" fmla="*/ 92914 w 557486"/>
                <a:gd name="connsiteY3" fmla="*/ 0 h 203969"/>
                <a:gd name="connsiteX4" fmla="*/ 232286 w 557486"/>
                <a:gd name="connsiteY4" fmla="*/ 0 h 203969"/>
                <a:gd name="connsiteX5" fmla="*/ 523490 w 557486"/>
                <a:gd name="connsiteY5" fmla="*/ 0 h 203969"/>
                <a:gd name="connsiteX6" fmla="*/ 557486 w 557486"/>
                <a:gd name="connsiteY6" fmla="*/ 33996 h 203969"/>
                <a:gd name="connsiteX7" fmla="*/ 557486 w 557486"/>
                <a:gd name="connsiteY7" fmla="*/ 118982 h 203969"/>
                <a:gd name="connsiteX8" fmla="*/ 557486 w 557486"/>
                <a:gd name="connsiteY8" fmla="*/ 118982 h 203969"/>
                <a:gd name="connsiteX9" fmla="*/ 557486 w 557486"/>
                <a:gd name="connsiteY9" fmla="*/ 169974 h 203969"/>
                <a:gd name="connsiteX10" fmla="*/ 557486 w 557486"/>
                <a:gd name="connsiteY10" fmla="*/ 169973 h 203969"/>
                <a:gd name="connsiteX11" fmla="*/ 523490 w 557486"/>
                <a:gd name="connsiteY11" fmla="*/ 203969 h 203969"/>
                <a:gd name="connsiteX12" fmla="*/ 232286 w 557486"/>
                <a:gd name="connsiteY12" fmla="*/ 203969 h 203969"/>
                <a:gd name="connsiteX13" fmla="*/ 164280 w 557486"/>
                <a:gd name="connsiteY13" fmla="*/ 275556 h 203969"/>
                <a:gd name="connsiteX14" fmla="*/ 92914 w 557486"/>
                <a:gd name="connsiteY14" fmla="*/ 203969 h 203969"/>
                <a:gd name="connsiteX15" fmla="*/ 33996 w 557486"/>
                <a:gd name="connsiteY15" fmla="*/ 203969 h 203969"/>
                <a:gd name="connsiteX16" fmla="*/ 0 w 557486"/>
                <a:gd name="connsiteY16" fmla="*/ 169973 h 203969"/>
                <a:gd name="connsiteX17" fmla="*/ 0 w 557486"/>
                <a:gd name="connsiteY17" fmla="*/ 169974 h 203969"/>
                <a:gd name="connsiteX18" fmla="*/ 0 w 557486"/>
                <a:gd name="connsiteY18" fmla="*/ 118982 h 203969"/>
                <a:gd name="connsiteX19" fmla="*/ 0 w 557486"/>
                <a:gd name="connsiteY19" fmla="*/ 118982 h 203969"/>
                <a:gd name="connsiteX20" fmla="*/ 0 w 557486"/>
                <a:gd name="connsiteY20" fmla="*/ 33996 h 203969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92914 w 557486"/>
                <a:gd name="connsiteY14" fmla="*/ 203969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219914 w 557486"/>
                <a:gd name="connsiteY14" fmla="*/ 207144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33071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2296 w 557486"/>
                <a:gd name="connsiteY14" fmla="*/ 202381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4763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7486" h="291431">
                  <a:moveTo>
                    <a:pt x="0" y="33996"/>
                  </a:moveTo>
                  <a:cubicBezTo>
                    <a:pt x="0" y="15221"/>
                    <a:pt x="15221" y="0"/>
                    <a:pt x="33996" y="0"/>
                  </a:cubicBezTo>
                  <a:lnTo>
                    <a:pt x="92914" y="0"/>
                  </a:lnTo>
                  <a:lnTo>
                    <a:pt x="92914" y="0"/>
                  </a:lnTo>
                  <a:lnTo>
                    <a:pt x="232286" y="0"/>
                  </a:lnTo>
                  <a:lnTo>
                    <a:pt x="523490" y="0"/>
                  </a:lnTo>
                  <a:cubicBezTo>
                    <a:pt x="542265" y="0"/>
                    <a:pt x="557486" y="15221"/>
                    <a:pt x="557486" y="33996"/>
                  </a:cubicBezTo>
                  <a:lnTo>
                    <a:pt x="557486" y="118982"/>
                  </a:lnTo>
                  <a:lnTo>
                    <a:pt x="557486" y="118982"/>
                  </a:lnTo>
                  <a:lnTo>
                    <a:pt x="557486" y="169974"/>
                  </a:lnTo>
                  <a:lnTo>
                    <a:pt x="557486" y="169973"/>
                  </a:lnTo>
                  <a:cubicBezTo>
                    <a:pt x="557486" y="188748"/>
                    <a:pt x="542265" y="203969"/>
                    <a:pt x="523490" y="203969"/>
                  </a:cubicBezTo>
                  <a:lnTo>
                    <a:pt x="298961" y="203969"/>
                  </a:lnTo>
                  <a:lnTo>
                    <a:pt x="265880" y="291431"/>
                  </a:lnTo>
                  <a:lnTo>
                    <a:pt x="224677" y="204763"/>
                  </a:lnTo>
                  <a:lnTo>
                    <a:pt x="33996" y="203969"/>
                  </a:lnTo>
                  <a:cubicBezTo>
                    <a:pt x="15221" y="203969"/>
                    <a:pt x="0" y="188748"/>
                    <a:pt x="0" y="169973"/>
                  </a:cubicBezTo>
                  <a:lnTo>
                    <a:pt x="0" y="169974"/>
                  </a:lnTo>
                  <a:lnTo>
                    <a:pt x="0" y="118982"/>
                  </a:lnTo>
                  <a:lnTo>
                    <a:pt x="0" y="118982"/>
                  </a:lnTo>
                  <a:lnTo>
                    <a:pt x="0" y="3399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FF0066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14909" y="2904641"/>
              <a:ext cx="10132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/>
                <a:t>직책순</a:t>
              </a:r>
              <a:r>
                <a:rPr lang="ko-KR" altLang="en-US" sz="1050" dirty="0" smtClean="0"/>
                <a:t> 정렬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941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데이터베이스 작성 규칙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 smtClean="0">
                <a:solidFill>
                  <a:srgbClr val="FF0000"/>
                </a:solidFill>
              </a:rPr>
              <a:t>    </a:t>
            </a:r>
            <a:r>
              <a:rPr lang="ko-KR" altLang="en-US" b="0" dirty="0" smtClean="0">
                <a:solidFill>
                  <a:srgbClr val="FF0000"/>
                </a:solidFill>
              </a:rPr>
              <a:t>①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필드명은</a:t>
            </a:r>
            <a:r>
              <a:rPr lang="ko-KR" altLang="en-US" b="0" dirty="0"/>
              <a:t> 병합하지 않고 한 줄로 </a:t>
            </a:r>
            <a:r>
              <a:rPr lang="ko-KR" altLang="en-US" b="0" dirty="0" smtClean="0"/>
              <a:t>작성</a:t>
            </a:r>
            <a:endParaRPr lang="en-US" altLang="ko-KR" b="0" dirty="0" smtClean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r>
              <a:rPr lang="ko-KR" altLang="en-US" b="0" dirty="0" smtClean="0"/>
              <a:t>    </a:t>
            </a:r>
            <a:r>
              <a:rPr lang="ko-KR" altLang="en-US" b="0" dirty="0">
                <a:solidFill>
                  <a:srgbClr val="FF0000"/>
                </a:solidFill>
              </a:rPr>
              <a:t>②</a:t>
            </a:r>
            <a:r>
              <a:rPr lang="ko-KR" altLang="en-US" b="0" dirty="0" smtClean="0"/>
              <a:t> </a:t>
            </a:r>
            <a:r>
              <a:rPr lang="ko-KR" altLang="en-US" b="0" dirty="0"/>
              <a:t>하나의 필드에는 한 가지 데이터만 </a:t>
            </a:r>
            <a:r>
              <a:rPr lang="ko-KR" altLang="en-US" b="0" dirty="0" smtClean="0"/>
              <a:t>입력</a:t>
            </a:r>
            <a:endParaRPr lang="en-US" altLang="ko-KR" b="0" dirty="0" smtClean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 </a:t>
            </a:r>
            <a:r>
              <a:rPr lang="ko-KR" altLang="en-US" b="0" dirty="0" smtClean="0">
                <a:solidFill>
                  <a:srgbClr val="FF0000"/>
                </a:solidFill>
              </a:rPr>
              <a:t>③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 목록에 빈 행이 없어야 </a:t>
            </a:r>
            <a:r>
              <a:rPr lang="ko-KR" altLang="en-US" b="0" dirty="0" smtClean="0"/>
              <a:t>함</a:t>
            </a:r>
            <a:endParaRPr lang="en-US" altLang="ko-KR" b="0" dirty="0"/>
          </a:p>
          <a:p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 </a:t>
            </a:r>
            <a:r>
              <a:rPr lang="ko-KR" altLang="en-US" b="0" dirty="0" smtClean="0">
                <a:solidFill>
                  <a:srgbClr val="FF0000"/>
                </a:solidFill>
              </a:rPr>
              <a:t>④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기본키</a:t>
            </a:r>
            <a:r>
              <a:rPr lang="en-US" altLang="ko-KR" b="0" dirty="0"/>
              <a:t>(primary key)</a:t>
            </a:r>
            <a:r>
              <a:rPr lang="ko-KR" altLang="en-US" b="0" dirty="0"/>
              <a:t>는 반드시 </a:t>
            </a:r>
            <a:r>
              <a:rPr lang="ko-KR" altLang="en-US" b="0" dirty="0" smtClean="0"/>
              <a:t>입력</a:t>
            </a:r>
            <a:endParaRPr lang="ko-KR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데이터베이스 이해하기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019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필터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필요 없는 것은 걸러내고 원하는 것만 추출할 때 사용하는 도구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엑셀에서도 필터 </a:t>
            </a:r>
            <a:r>
              <a:rPr lang="ko-KR" altLang="en-US" b="0" dirty="0"/>
              <a:t>기능을 </a:t>
            </a:r>
            <a:r>
              <a:rPr lang="ko-KR" altLang="en-US" b="0" dirty="0" smtClean="0"/>
              <a:t>이용하면 </a:t>
            </a:r>
            <a:r>
              <a:rPr lang="ko-KR" altLang="en-US" b="0" dirty="0"/>
              <a:t>데이터 순서를 변경시키지 않고도</a:t>
            </a:r>
            <a:r>
              <a:rPr lang="en-US" altLang="ko-KR" b="0" dirty="0"/>
              <a:t>, </a:t>
            </a:r>
            <a:r>
              <a:rPr lang="ko-KR" altLang="en-US" b="0" dirty="0"/>
              <a:t>조건에 맞는 데이터만 </a:t>
            </a:r>
            <a:r>
              <a:rPr lang="ko-KR" altLang="en-US" b="0" dirty="0" smtClean="0"/>
              <a:t>추출 가능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필터 기능으로 </a:t>
            </a:r>
            <a:r>
              <a:rPr lang="ko-KR" altLang="en-US" b="0" dirty="0"/>
              <a:t>추출된 데이터는 기존 데이터와 같이 삭제나 편집이 가능하고</a:t>
            </a:r>
            <a:r>
              <a:rPr lang="en-US" altLang="ko-KR" b="0" dirty="0"/>
              <a:t>, </a:t>
            </a:r>
            <a:r>
              <a:rPr lang="ko-KR" altLang="en-US" b="0" dirty="0"/>
              <a:t>데이터로 </a:t>
            </a:r>
            <a:r>
              <a:rPr lang="ko-KR" altLang="en-US" b="0" dirty="0" smtClean="0"/>
              <a:t>활용 가능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r>
              <a:rPr lang="ko-KR" altLang="en-US" dirty="0"/>
              <a:t>자동 필터</a:t>
            </a:r>
          </a:p>
          <a:p>
            <a:pPr lvl="1"/>
            <a:r>
              <a:rPr lang="ko-KR" altLang="en-US" b="0" dirty="0" smtClean="0"/>
              <a:t>값</a:t>
            </a:r>
            <a:r>
              <a:rPr lang="en-US" altLang="ko-KR" b="0" dirty="0"/>
              <a:t>, </a:t>
            </a:r>
            <a:r>
              <a:rPr lang="ko-KR" altLang="en-US" b="0" dirty="0"/>
              <a:t>서식 또는 조건 등을 사용해서 우리가 원하는 정보를 추출하는 </a:t>
            </a:r>
            <a:r>
              <a:rPr lang="ko-KR" altLang="en-US" b="0" dirty="0" smtClean="0"/>
              <a:t>기능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단일 </a:t>
            </a:r>
            <a:r>
              <a:rPr lang="ko-KR" altLang="en-US" b="0" dirty="0"/>
              <a:t>필드 내에서는 </a:t>
            </a:r>
            <a:r>
              <a:rPr lang="en-US" altLang="ko-KR" b="0" dirty="0"/>
              <a:t>AND</a:t>
            </a:r>
            <a:r>
              <a:rPr lang="ko-KR" altLang="en-US" b="0" dirty="0"/>
              <a:t>와 </a:t>
            </a:r>
            <a:r>
              <a:rPr lang="en-US" altLang="ko-KR" b="0" dirty="0"/>
              <a:t>OR </a:t>
            </a:r>
            <a:r>
              <a:rPr lang="ko-KR" altLang="en-US" b="0" dirty="0"/>
              <a:t>조건을 사용해서 </a:t>
            </a:r>
            <a:r>
              <a:rPr lang="ko-KR" altLang="en-US" b="0" dirty="0" err="1"/>
              <a:t>필터링할</a:t>
            </a:r>
            <a:r>
              <a:rPr lang="ko-KR" altLang="en-US" b="0" dirty="0"/>
              <a:t> 수 있고</a:t>
            </a:r>
            <a:r>
              <a:rPr lang="en-US" altLang="ko-KR" b="0" dirty="0"/>
              <a:t>, </a:t>
            </a:r>
            <a:r>
              <a:rPr lang="ko-KR" altLang="en-US" b="0" dirty="0"/>
              <a:t>여러 필드의 조건을 </a:t>
            </a:r>
            <a:r>
              <a:rPr lang="ko-KR" altLang="en-US" b="0" dirty="0" smtClean="0"/>
              <a:t>동시에 적용하여 </a:t>
            </a:r>
            <a:r>
              <a:rPr lang="ko-KR" altLang="en-US" b="0" dirty="0" err="1"/>
              <a:t>필터링할</a:t>
            </a:r>
            <a:r>
              <a:rPr lang="ko-KR" altLang="en-US" b="0" dirty="0"/>
              <a:t> 때에는 </a:t>
            </a:r>
            <a:r>
              <a:rPr lang="en-US" altLang="ko-KR" b="0" dirty="0"/>
              <a:t>AND </a:t>
            </a:r>
            <a:r>
              <a:rPr lang="ko-KR" altLang="en-US" b="0" dirty="0"/>
              <a:t>조건으로 </a:t>
            </a:r>
            <a:r>
              <a:rPr lang="ko-KR" altLang="en-US" b="0" dirty="0" err="1" smtClean="0"/>
              <a:t>필터링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추출하고자 </a:t>
            </a:r>
            <a:r>
              <a:rPr lang="ko-KR" altLang="en-US" b="0" dirty="0"/>
              <a:t>하는 필드의 </a:t>
            </a:r>
            <a:r>
              <a:rPr lang="ko-KR" altLang="en-US" b="0" dirty="0" err="1"/>
              <a:t>필드명을</a:t>
            </a:r>
            <a:r>
              <a:rPr lang="ko-KR" altLang="en-US" b="0" dirty="0"/>
              <a:t> </a:t>
            </a:r>
            <a:r>
              <a:rPr lang="ko-KR" altLang="en-US" b="0" dirty="0" err="1" smtClean="0"/>
              <a:t>드롭다운하여</a:t>
            </a:r>
            <a:r>
              <a:rPr lang="ko-KR" altLang="en-US" b="0" dirty="0" smtClean="0"/>
              <a:t> </a:t>
            </a:r>
            <a:r>
              <a:rPr lang="ko-KR" altLang="en-US" b="0" dirty="0"/>
              <a:t>조건을 </a:t>
            </a:r>
            <a:r>
              <a:rPr lang="ko-KR" altLang="en-US" b="0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416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데이터 테이블 임의의 위치 클릭</a:t>
            </a:r>
            <a:r>
              <a:rPr lang="en-US" altLang="ko-KR" sz="1600" b="0" dirty="0"/>
              <a:t>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정렬 및 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있는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를 </a:t>
            </a:r>
            <a:r>
              <a:rPr lang="ko-KR" altLang="en-US" sz="1600" b="0" dirty="0"/>
              <a:t>클릭한다</a:t>
            </a:r>
            <a:r>
              <a:rPr lang="en-US" altLang="ko-KR" sz="1600" b="0" dirty="0"/>
              <a:t>.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en-US" altLang="ko-KR" sz="16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600" b="0" dirty="0" smtClean="0"/>
              <a:t>각 </a:t>
            </a:r>
            <a:r>
              <a:rPr lang="ko-KR" altLang="en-US" sz="1600" b="0" dirty="0" err="1"/>
              <a:t>필드명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오른쪽에      모양의 </a:t>
            </a:r>
            <a:r>
              <a:rPr lang="ko-KR" altLang="en-US" sz="1600" b="0" dirty="0" err="1" smtClean="0"/>
              <a:t>드롭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다운 </a:t>
            </a:r>
            <a:r>
              <a:rPr lang="ko-KR" altLang="en-US" sz="1600" b="0" dirty="0"/>
              <a:t>목록이 표시된다</a:t>
            </a:r>
            <a:r>
              <a:rPr lang="en-US" altLang="ko-KR" sz="1600" b="0" dirty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다른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데이터는 모두 걸러내고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직책이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학회장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인 학생의 정보만을 추출해보자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6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14" y="4645185"/>
            <a:ext cx="246857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355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 smtClean="0"/>
              <a:t>텍스트 </a:t>
            </a:r>
            <a:r>
              <a:rPr lang="ko-KR" altLang="en-US" sz="1600" b="0" dirty="0"/>
              <a:t>필터 목록에서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모두 선택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을 </a:t>
            </a:r>
            <a:r>
              <a:rPr lang="ko-KR" altLang="en-US" sz="1600" b="0" dirty="0"/>
              <a:t>클릭하여 </a:t>
            </a:r>
            <a:r>
              <a:rPr lang="ko-KR" altLang="en-US" sz="1600" b="0" dirty="0" smtClean="0"/>
              <a:t>체크 해제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학회장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다른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데이터는 모두 걸러내고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직책이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학회장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인 학생의 정보만을 추출해보자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7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920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그림과 같이 직책이 학회장인 </a:t>
            </a:r>
            <a:r>
              <a:rPr lang="ko-KR" altLang="en-US" sz="1600" b="0" dirty="0" smtClean="0"/>
              <a:t>학생들만 </a:t>
            </a:r>
            <a:r>
              <a:rPr lang="ko-KR" altLang="en-US" sz="1600" b="0" dirty="0"/>
              <a:t>추출되고 </a:t>
            </a:r>
            <a:r>
              <a:rPr lang="ko-KR" altLang="en-US" sz="1600" b="0" dirty="0" smtClean="0"/>
              <a:t>목록의      가      </a:t>
            </a:r>
            <a:r>
              <a:rPr lang="ko-KR" altLang="en-US" sz="1600" b="0" dirty="0" err="1" smtClean="0"/>
              <a:t>으로</a:t>
            </a:r>
            <a:r>
              <a:rPr lang="ko-KR" altLang="en-US" sz="1600" b="0" dirty="0" smtClean="0"/>
              <a:t> 변경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/>
              <a:t>이때 </a:t>
            </a:r>
            <a:r>
              <a:rPr lang="ko-KR" altLang="en-US" sz="1600" b="0" dirty="0"/>
              <a:t>필터를 해제하려면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정렬 및 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그룹의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지우기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다른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데이터는 모두 걸러내고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직책이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학회장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인 학생의 정보만을 추출해보자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4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07" y="2901091"/>
            <a:ext cx="246857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07" y="2893164"/>
            <a:ext cx="202500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920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그림과 같이 필터가 </a:t>
            </a:r>
            <a:r>
              <a:rPr lang="ko-KR" altLang="en-US" sz="1600" b="0" dirty="0" smtClean="0"/>
              <a:t>해제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다른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데이터는 모두 걸러내고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직책이 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‘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학회장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’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인 학생의 정보만을 추출해보자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920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데이터 테이블 임의의 위치 클릭</a:t>
            </a:r>
            <a:r>
              <a:rPr lang="en-US" altLang="ko-KR" sz="1600" b="0" dirty="0"/>
              <a:t>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정렬 및 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있는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를 클릭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en-US" altLang="ko-KR" sz="1600" b="0" dirty="0" smtClean="0">
                <a:latin typeface="맑은 고딕"/>
                <a:ea typeface="맑은 고딕"/>
              </a:rPr>
              <a:t>※  </a:t>
            </a:r>
            <a:r>
              <a:rPr lang="ko-KR" altLang="en-US" sz="1600" b="0" dirty="0" smtClean="0"/>
              <a:t>각 </a:t>
            </a:r>
            <a:r>
              <a:rPr lang="ko-KR" altLang="en-US" sz="1600" b="0" dirty="0" err="1"/>
              <a:t>필드명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오른쪽에      모양의 </a:t>
            </a:r>
            <a:r>
              <a:rPr lang="ko-KR" altLang="en-US" sz="1600" b="0" dirty="0" err="1" smtClean="0"/>
              <a:t>드롭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다운 </a:t>
            </a:r>
            <a:r>
              <a:rPr lang="ko-KR" altLang="en-US" sz="1600" b="0" dirty="0"/>
              <a:t>목록이 표시된다</a:t>
            </a:r>
            <a:r>
              <a:rPr lang="en-US" altLang="ko-KR" sz="1600" b="0" dirty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이상에서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레코드만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숫자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)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14" y="4637234"/>
            <a:ext cx="246857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9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620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평균 </a:t>
            </a:r>
            <a:r>
              <a:rPr lang="ko-KR" altLang="en-US" sz="1600" b="0" dirty="0" smtClean="0"/>
              <a:t>필드의       </a:t>
            </a:r>
            <a:r>
              <a:rPr lang="ko-KR" altLang="en-US" sz="1600" b="0" dirty="0"/>
              <a:t>을 클릭한 다음</a:t>
            </a:r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숫자 필터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해당 범위</a:t>
            </a:r>
            <a:r>
              <a:rPr lang="en-US" altLang="ko-KR" sz="1600" b="0" dirty="0"/>
              <a:t>]</a:t>
            </a:r>
            <a:r>
              <a:rPr lang="ko-KR" altLang="en-US" sz="1600" b="0" dirty="0" smtClean="0"/>
              <a:t>를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이상에서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레코드만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숫자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)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2636912"/>
            <a:ext cx="246857" cy="2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40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968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「사용자 지정 자동 필터</a:t>
            </a:r>
            <a:r>
              <a:rPr lang="ko-KR" altLang="en-US" sz="1600" b="0" dirty="0" smtClean="0"/>
              <a:t>」대화상자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 </a:t>
            </a:r>
            <a:r>
              <a:rPr lang="ko-KR" altLang="en-US" sz="1600" b="0" dirty="0" smtClean="0"/>
              <a:t>에 조건 입력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>
                <a:latin typeface="맑은 고딕"/>
                <a:ea typeface="맑은 고딕"/>
              </a:rPr>
              <a:t>※  </a:t>
            </a:r>
            <a:r>
              <a:rPr lang="en-US" altLang="ko-KR" sz="1600" b="0" dirty="0" smtClean="0"/>
              <a:t>AND </a:t>
            </a:r>
            <a:r>
              <a:rPr lang="ko-KR" altLang="en-US" sz="1600" b="0" dirty="0" smtClean="0"/>
              <a:t>조건인지 </a:t>
            </a:r>
            <a:r>
              <a:rPr lang="en-US" altLang="ko-KR" sz="1600" b="0" dirty="0" smtClean="0"/>
              <a:t>OR </a:t>
            </a:r>
            <a:r>
              <a:rPr lang="ko-KR" altLang="en-US" sz="1600" b="0" dirty="0"/>
              <a:t>조건인지 </a:t>
            </a:r>
            <a:r>
              <a:rPr lang="ko-KR" altLang="en-US" sz="1600" b="0" dirty="0" smtClean="0"/>
              <a:t>유의해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서 </a:t>
            </a:r>
            <a:r>
              <a:rPr lang="ko-KR" altLang="en-US" sz="1600" b="0" dirty="0"/>
              <a:t>입력한다</a:t>
            </a:r>
            <a:r>
              <a:rPr lang="en-US" altLang="ko-KR" sz="1600" b="0" dirty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이상에서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레코드만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숫자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)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7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1103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그림과 같이 필터 결과가 </a:t>
            </a:r>
            <a:r>
              <a:rPr lang="ko-KR" altLang="en-US" sz="1600" b="0" dirty="0" smtClean="0"/>
              <a:t>추출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이상에서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레코드만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숫자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)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46735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 err="1"/>
              <a:t>필터된</a:t>
            </a:r>
            <a:r>
              <a:rPr lang="ko-KR" altLang="en-US" sz="1600" b="0" dirty="0"/>
              <a:t> 목록을 높은 점수 순으로 </a:t>
            </a:r>
            <a:r>
              <a:rPr lang="ko-KR" altLang="en-US" sz="1600" b="0" dirty="0" smtClean="0"/>
              <a:t>정렬하고 </a:t>
            </a:r>
            <a:r>
              <a:rPr lang="ko-KR" altLang="en-US" sz="1600" b="0" dirty="0"/>
              <a:t>싶으면</a:t>
            </a:r>
            <a:r>
              <a:rPr lang="en-US" altLang="ko-KR" sz="1600" b="0" dirty="0"/>
              <a:t>,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숫자 필터 </a:t>
            </a:r>
            <a:r>
              <a:rPr lang="ko-KR" altLang="en-US" sz="1600" b="0" dirty="0" smtClean="0"/>
              <a:t>목록에서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숫자 </a:t>
            </a:r>
            <a:r>
              <a:rPr lang="ko-KR" altLang="en-US" sz="1600" b="0" dirty="0" smtClean="0"/>
              <a:t>내림차순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정렬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클릭해서 </a:t>
            </a:r>
            <a:r>
              <a:rPr lang="ko-KR" altLang="en-US" sz="1600" b="0" dirty="0" smtClean="0"/>
              <a:t>내림차순 정렬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이상에서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레코드만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숫자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)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7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1103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90700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표를 이용해서 아래와 같은 데이터베이스를 작성해보자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2420888"/>
            <a:ext cx="4680000" cy="27277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2054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22384"/>
            <a:ext cx="6228000" cy="41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000853"/>
            <a:ext cx="3826768" cy="4596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그림과 같이 정렬된 결과가 </a:t>
            </a:r>
            <a:r>
              <a:rPr lang="ko-KR" altLang="en-US" sz="1600" b="0" dirty="0" smtClean="0"/>
              <a:t>출력</a:t>
            </a:r>
            <a:endParaRPr lang="en-US" altLang="ko-KR" sz="1600" b="0" dirty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/>
              <a:t>이때 </a:t>
            </a:r>
            <a:r>
              <a:rPr lang="ko-KR" altLang="en-US" sz="1600" b="0" dirty="0"/>
              <a:t>필터를 해제하려면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정렬 및 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그룹의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지우기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클릭하거나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평균 필터에서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평균에서 필터 해제</a:t>
            </a:r>
            <a:r>
              <a:rPr lang="en-US" altLang="ko-KR" sz="1600" b="0" dirty="0" smtClean="0"/>
              <a:t>]</a:t>
            </a:r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를 클릭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en-US" altLang="ko-KR" sz="1600" b="0" dirty="0" smtClean="0"/>
              <a:t>                   </a:t>
            </a:r>
            <a:r>
              <a:rPr lang="en-US" altLang="ko-KR" sz="16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600" b="0" dirty="0" smtClean="0"/>
              <a:t>동일한 방법으로 상위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/>
              <a:t> </a:t>
            </a:r>
            <a:r>
              <a:rPr lang="en-US" altLang="ko-KR" sz="1600" b="0" dirty="0" smtClean="0"/>
              <a:t>                    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10 </a:t>
            </a:r>
            <a:r>
              <a:rPr lang="ko-KR" altLang="en-US" sz="1600" b="0" dirty="0" smtClean="0"/>
              <a:t>자동 필터 등 여러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/>
              <a:t> </a:t>
            </a:r>
            <a:r>
              <a:rPr lang="en-US" altLang="ko-KR" sz="1600" b="0" dirty="0" smtClean="0"/>
              <a:t>                     </a:t>
            </a:r>
            <a:r>
              <a:rPr lang="ko-KR" altLang="en-US" sz="1600" b="0" dirty="0" smtClean="0"/>
              <a:t>필터를 적용시켜 보자</a:t>
            </a:r>
            <a:r>
              <a:rPr lang="en-US" altLang="ko-KR" sz="1600" b="0" dirty="0" smtClean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테이블에서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70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이상에서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레코드만 표시해보자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자동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숫자 필터</a:t>
            </a:r>
            <a:r>
              <a:rPr lang="en-US" altLang="ko-KR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)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103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3297086"/>
            <a:ext cx="3826768" cy="3300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데이터 테이블 외부에 </a:t>
            </a:r>
            <a:r>
              <a:rPr lang="ko-KR" altLang="en-US" sz="1600" b="0" dirty="0" err="1" smtClean="0"/>
              <a:t>필터링</a:t>
            </a:r>
            <a:r>
              <a:rPr lang="ko-KR" altLang="en-US" sz="1600" b="0" dirty="0" smtClean="0"/>
              <a:t> 조건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 범위를 입력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en-US" altLang="ko-KR" sz="16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600" b="0" dirty="0" smtClean="0"/>
              <a:t>조건 </a:t>
            </a:r>
            <a:r>
              <a:rPr lang="ko-KR" altLang="en-US" sz="1600" b="0" dirty="0"/>
              <a:t>범위는 항목명을 꼭 </a:t>
            </a:r>
            <a:r>
              <a:rPr lang="ko-KR" altLang="en-US" sz="1600" b="0" dirty="0" smtClean="0"/>
              <a:t>포함시켜야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한다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같은 행에 있을 </a:t>
            </a:r>
            <a:r>
              <a:rPr lang="ko-KR" altLang="en-US" sz="1600" b="0" dirty="0" smtClean="0"/>
              <a:t>경우 </a:t>
            </a:r>
            <a:r>
              <a:rPr lang="en-US" altLang="ko-KR" sz="1600" b="0" dirty="0" smtClean="0"/>
              <a:t>AND </a:t>
            </a:r>
            <a:r>
              <a:rPr lang="ko-KR" altLang="en-US" sz="1600" b="0" dirty="0" smtClean="0"/>
              <a:t>연산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으로 </a:t>
            </a:r>
            <a:r>
              <a:rPr lang="ko-KR" altLang="en-US" sz="1600" b="0" dirty="0"/>
              <a:t>수행되고 행이 다를 </a:t>
            </a:r>
            <a:r>
              <a:rPr lang="ko-KR" altLang="en-US" sz="1600" b="0" dirty="0" smtClean="0"/>
              <a:t>경우 </a:t>
            </a:r>
            <a:r>
              <a:rPr lang="en-US" altLang="ko-KR" sz="1600" b="0" dirty="0"/>
              <a:t>OR </a:t>
            </a:r>
            <a:r>
              <a:rPr lang="ko-KR" altLang="en-US" sz="1600" b="0" dirty="0" smtClean="0"/>
              <a:t>연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산으로 수행된다</a:t>
            </a:r>
            <a:r>
              <a:rPr lang="en-US" altLang="ko-KR" sz="1600" b="0" dirty="0" smtClean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테이블을 이용해서 학과가 영문학과이고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레코드와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85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레코드를 </a:t>
            </a:r>
            <a:r>
              <a:rPr lang="ko-KR" altLang="en-US" sz="1800" b="0" dirty="0" err="1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필터링해보자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고급필터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457200" y="2585121"/>
            <a:ext cx="8291264" cy="77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b="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600" kern="1200">
                <a:solidFill>
                  <a:schemeClr val="tx1"/>
                </a:solidFill>
                <a:latin typeface="새굴림" pitchFamily="18" charset="-127"/>
                <a:ea typeface="새굴림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dirty="0" smtClean="0"/>
              <a:t>조건이 </a:t>
            </a:r>
            <a:r>
              <a:rPr lang="ko-KR" altLang="en-US" sz="1800" b="0" dirty="0"/>
              <a:t>복잡하거나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여러 필드를 결합해서 조건을 지정할 때 </a:t>
            </a:r>
            <a:r>
              <a:rPr lang="ko-KR" altLang="en-US" sz="1800" b="0" dirty="0" smtClean="0"/>
              <a:t>사용</a:t>
            </a:r>
            <a:endParaRPr lang="en-US" altLang="ko-KR" sz="1800" b="0" dirty="0" smtClean="0"/>
          </a:p>
          <a:p>
            <a:r>
              <a:rPr lang="ko-KR" altLang="en-US" sz="1800" b="0" dirty="0" smtClean="0"/>
              <a:t>데이터 </a:t>
            </a:r>
            <a:r>
              <a:rPr lang="ko-KR" altLang="en-US" sz="1800" b="0" dirty="0"/>
              <a:t>테이블 외부에 조건을 직접 입력해서 </a:t>
            </a:r>
            <a:r>
              <a:rPr lang="ko-KR" altLang="en-US" sz="1800" b="0" dirty="0" smtClean="0"/>
              <a:t>사용</a:t>
            </a:r>
            <a:endParaRPr lang="ko-KR" altLang="en-US" sz="1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3297086"/>
            <a:ext cx="4680000" cy="351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1323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데이터 테이블 임의의 위치 클릭</a:t>
            </a:r>
            <a:r>
              <a:rPr lang="en-US" altLang="ko-KR" sz="1600" b="0" dirty="0"/>
              <a:t>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정렬 및 </a:t>
            </a:r>
            <a:r>
              <a:rPr lang="ko-KR" altLang="en-US" sz="1600" b="0" dirty="0" smtClean="0"/>
              <a:t>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고급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테이블을 이용해서 학과가 영문학과이고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레코드와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85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레코드를 </a:t>
            </a:r>
            <a:r>
              <a:rPr lang="ko-KR" altLang="en-US" sz="1800" b="0" dirty="0" err="1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필터링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고급필터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1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4942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고급 필터를 클릭하면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「고급필터</a:t>
            </a:r>
            <a:r>
              <a:rPr lang="ko-KR" altLang="en-US" sz="1600" b="0" dirty="0" smtClean="0"/>
              <a:t>」대화상자가 </a:t>
            </a:r>
            <a:r>
              <a:rPr lang="ko-KR" altLang="en-US" sz="1600" b="0" dirty="0"/>
              <a:t>생성되고</a:t>
            </a:r>
            <a:r>
              <a:rPr lang="en-US" altLang="ko-KR" sz="1600" b="0" dirty="0"/>
              <a:t>,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목록 범위</a:t>
            </a:r>
            <a:r>
              <a:rPr lang="en-US" altLang="ko-KR" sz="1600" b="0" dirty="0"/>
              <a:t>]</a:t>
            </a:r>
            <a:r>
              <a:rPr lang="ko-KR" altLang="en-US" sz="1600" b="0" dirty="0" smtClean="0"/>
              <a:t>에는 </a:t>
            </a:r>
            <a:r>
              <a:rPr lang="ko-KR" altLang="en-US" sz="1600" b="0" dirty="0"/>
              <a:t>데이터 테이블 </a:t>
            </a:r>
            <a:r>
              <a:rPr lang="ko-KR" altLang="en-US" sz="1600" b="0" dirty="0" smtClean="0"/>
              <a:t>전체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를 설정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②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조건 범위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에는 직접 만든 </a:t>
            </a:r>
            <a:r>
              <a:rPr lang="ko-KR" altLang="en-US" sz="1600" b="0" dirty="0" smtClean="0"/>
              <a:t>조건범위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인 </a:t>
            </a:r>
            <a:r>
              <a:rPr lang="ko-KR" altLang="en-US" sz="1600" b="0" dirty="0"/>
              <a:t>‘</a:t>
            </a:r>
            <a:r>
              <a:rPr lang="en-US" altLang="ko-KR" sz="1600" b="0" dirty="0"/>
              <a:t>M3:O5’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선택하고 </a:t>
            </a:r>
            <a:r>
              <a:rPr lang="en-US" altLang="ko-KR" sz="1600" b="0" dirty="0" smtClean="0"/>
              <a:t>[</a:t>
            </a:r>
            <a:r>
              <a:rPr lang="ko-KR" altLang="en-US" sz="1600" b="0" dirty="0" smtClean="0"/>
              <a:t>확인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을 클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err="1" smtClean="0"/>
              <a:t>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테이블을 이용해서 학과가 영문학과이고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레코드와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85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레코드를 </a:t>
            </a:r>
            <a:r>
              <a:rPr lang="ko-KR" altLang="en-US" sz="1800" b="0" dirty="0" err="1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필터링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고급필터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45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4942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고급 필터에 대한 결과는 그림과 </a:t>
            </a:r>
            <a:r>
              <a:rPr lang="ko-KR" altLang="en-US" sz="1600" b="0" dirty="0" smtClean="0"/>
              <a:t>같다</a:t>
            </a:r>
            <a:r>
              <a:rPr lang="en-US" altLang="ko-KR" sz="1600" b="0" dirty="0"/>
              <a:t>.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/>
              <a:t>모든 </a:t>
            </a:r>
            <a:r>
              <a:rPr lang="ko-KR" altLang="en-US" sz="1600" b="0" dirty="0"/>
              <a:t>레코드를 다시 </a:t>
            </a:r>
            <a:r>
              <a:rPr lang="ko-KR" altLang="en-US" sz="1600" b="0" dirty="0" smtClean="0"/>
              <a:t>표현하려면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정렬 및 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지우기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268762"/>
            <a:ext cx="7098762" cy="68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테이블을 이용해서 학과가 영문학과이고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레코드와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85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레코드를 </a:t>
            </a:r>
            <a:r>
              <a:rPr lang="ko-KR" altLang="en-US" sz="1800" b="0" dirty="0" err="1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필터링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해보자</a:t>
            </a:r>
            <a:r>
              <a:rPr lang="en-US" altLang="ko-KR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고급필터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3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4942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데이터 테이블 외부에 조건 </a:t>
            </a:r>
            <a:r>
              <a:rPr lang="ko-KR" altLang="en-US" sz="1600" b="0" dirty="0" smtClean="0"/>
              <a:t>범위를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입력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en-US" altLang="ko-KR" sz="16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600" b="0" dirty="0" smtClean="0"/>
              <a:t>조건 </a:t>
            </a:r>
            <a:r>
              <a:rPr lang="ko-KR" altLang="en-US" sz="1600" b="0" dirty="0"/>
              <a:t>범위는 항목명을 꼭 </a:t>
            </a:r>
            <a:r>
              <a:rPr lang="ko-KR" altLang="en-US" sz="1600" b="0" dirty="0" smtClean="0"/>
              <a:t>포함시켜야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한다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같은 행에 있을 </a:t>
            </a:r>
            <a:r>
              <a:rPr lang="ko-KR" altLang="en-US" sz="1600" b="0" dirty="0" smtClean="0"/>
              <a:t>경우 </a:t>
            </a:r>
            <a:r>
              <a:rPr lang="en-US" altLang="ko-KR" sz="1600" b="0" dirty="0" smtClean="0"/>
              <a:t>AND </a:t>
            </a:r>
            <a:r>
              <a:rPr lang="ko-KR" altLang="en-US" sz="1600" b="0" dirty="0" smtClean="0"/>
              <a:t>연산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으로 </a:t>
            </a:r>
            <a:r>
              <a:rPr lang="ko-KR" altLang="en-US" sz="1600" b="0" dirty="0"/>
              <a:t>수행되고 행이 다를 </a:t>
            </a:r>
            <a:r>
              <a:rPr lang="ko-KR" altLang="en-US" sz="1600" b="0" dirty="0" smtClean="0"/>
              <a:t>경우 </a:t>
            </a:r>
            <a:r>
              <a:rPr lang="en-US" altLang="ko-KR" sz="1600" b="0" dirty="0"/>
              <a:t>OR </a:t>
            </a:r>
            <a:r>
              <a:rPr lang="ko-KR" altLang="en-US" sz="1600" b="0" dirty="0" smtClean="0"/>
              <a:t>연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산으로 </a:t>
            </a:r>
            <a:r>
              <a:rPr lang="ko-KR" altLang="en-US" sz="1600" b="0" dirty="0"/>
              <a:t>수행된다</a:t>
            </a:r>
            <a:r>
              <a:rPr lang="en-US" altLang="ko-KR" sz="1600" b="0" dirty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레코드와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85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레코드를 </a:t>
            </a:r>
            <a:r>
              <a:rPr lang="ko-KR" altLang="en-US" sz="1800" b="0" dirty="0" err="1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필터링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단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이름’ 필드만 추출해보자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고급필터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53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4942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ko-KR" altLang="en-US" sz="1600" b="0" dirty="0" err="1" smtClean="0"/>
              <a:t>필터링</a:t>
            </a:r>
            <a:r>
              <a:rPr lang="ko-KR" altLang="en-US" sz="1600" b="0" dirty="0" smtClean="0"/>
              <a:t> 결과가 추출될 셀인 ‘</a:t>
            </a:r>
            <a:r>
              <a:rPr lang="en-US" altLang="ko-KR" sz="1600" b="0" dirty="0"/>
              <a:t>M9:O9</a:t>
            </a:r>
            <a:r>
              <a:rPr lang="en-US" altLang="ko-KR" sz="1600" b="0" dirty="0" smtClean="0"/>
              <a:t>’</a:t>
            </a:r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에 </a:t>
            </a:r>
            <a:r>
              <a:rPr lang="ko-KR" altLang="en-US" sz="1600" b="0" dirty="0"/>
              <a:t>‘학과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학년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이름’을 </a:t>
            </a:r>
            <a:r>
              <a:rPr lang="ko-KR" altLang="en-US" sz="1600" b="0" dirty="0" smtClean="0"/>
              <a:t>입력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②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다음으로 </a:t>
            </a:r>
            <a:r>
              <a:rPr lang="ko-KR" altLang="en-US" sz="1600" b="0" dirty="0"/>
              <a:t>표 안에 커서를 </a:t>
            </a:r>
            <a:r>
              <a:rPr lang="ko-KR" altLang="en-US" sz="1600" b="0" dirty="0" smtClean="0"/>
              <a:t>위치 </a:t>
            </a:r>
            <a:r>
              <a:rPr lang="ko-KR" altLang="en-US" sz="1600" b="0" dirty="0" err="1" smtClean="0"/>
              <a:t>시키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고 </a:t>
            </a:r>
            <a:r>
              <a:rPr lang="ko-KR" altLang="en-US" sz="1600" b="0" dirty="0"/>
              <a:t>메인 메뉴의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 smtClean="0"/>
              <a:t>[</a:t>
            </a:r>
            <a:r>
              <a:rPr lang="ko-KR" altLang="en-US" sz="1600" b="0" dirty="0"/>
              <a:t>정렬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및 </a:t>
            </a:r>
            <a:r>
              <a:rPr lang="ko-KR" altLang="en-US" sz="1600" b="0" dirty="0"/>
              <a:t>필터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고급</a:t>
            </a:r>
            <a:r>
              <a:rPr lang="en-US" altLang="ko-KR" sz="1600" b="0" dirty="0"/>
              <a:t>]</a:t>
            </a:r>
            <a:r>
              <a:rPr lang="ko-KR" altLang="en-US" sz="1600" b="0" dirty="0" smtClean="0"/>
              <a:t>을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레코드와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85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레코드를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필터링해보자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단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이름’ 필드만 추출해보자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고급필터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0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6245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600" b="0" dirty="0"/>
              <a:t>고급 필터를 클릭하면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「고급필터</a:t>
            </a:r>
            <a:r>
              <a:rPr lang="ko-KR" altLang="en-US" sz="1600" b="0" dirty="0" smtClean="0"/>
              <a:t>」대화상자가 생성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목록 범위</a:t>
            </a:r>
            <a:r>
              <a:rPr lang="en-US" altLang="ko-KR" sz="1600" b="0" dirty="0"/>
              <a:t>]</a:t>
            </a:r>
            <a:r>
              <a:rPr lang="ko-KR" altLang="en-US" sz="1600" b="0" dirty="0" smtClean="0"/>
              <a:t>에는 </a:t>
            </a:r>
            <a:r>
              <a:rPr lang="ko-KR" altLang="en-US" sz="1600" b="0" dirty="0"/>
              <a:t>데이터 테이블 </a:t>
            </a:r>
            <a:r>
              <a:rPr lang="ko-KR" altLang="en-US" sz="1600" b="0" dirty="0" smtClean="0"/>
              <a:t>전체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를 설정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조건 범위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에는 직접 만든 </a:t>
            </a:r>
            <a:r>
              <a:rPr lang="ko-KR" altLang="en-US" sz="1600" b="0" dirty="0" smtClean="0"/>
              <a:t>셀인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‘</a:t>
            </a:r>
            <a:r>
              <a:rPr lang="en-US" altLang="ko-KR" sz="1600" b="0" dirty="0"/>
              <a:t>M3:O5’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선택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다른 </a:t>
            </a:r>
            <a:r>
              <a:rPr lang="ko-KR" altLang="en-US" sz="1600" b="0" dirty="0"/>
              <a:t>장소에 복사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선택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600" b="0" dirty="0" smtClean="0"/>
              <a:t> 복사 위치는 </a:t>
            </a:r>
            <a:r>
              <a:rPr lang="ko-KR" altLang="en-US" sz="1600" b="0" dirty="0"/>
              <a:t>‘</a:t>
            </a:r>
            <a:r>
              <a:rPr lang="en-US" altLang="ko-KR" sz="1600" b="0" dirty="0"/>
              <a:t>M9:O9</a:t>
            </a:r>
            <a:r>
              <a:rPr lang="en-US" altLang="ko-KR" sz="1600" b="0" dirty="0" smtClean="0"/>
              <a:t>’ </a:t>
            </a:r>
            <a:r>
              <a:rPr lang="ko-KR" altLang="en-US" sz="1600" b="0" dirty="0" smtClean="0"/>
              <a:t>선택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⑤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 smtClean="0"/>
              <a:t>을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레코드와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85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레코드를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필터링해보자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단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이름’ 필드만 추출해보자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고급필터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4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6245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그림과 같이 ‘</a:t>
            </a:r>
            <a:r>
              <a:rPr lang="en-US" altLang="ko-KR" sz="1600" b="0" dirty="0"/>
              <a:t>M9:O13’</a:t>
            </a:r>
            <a:r>
              <a:rPr lang="ko-KR" altLang="en-US" sz="1600" b="0" dirty="0"/>
              <a:t>에 </a:t>
            </a:r>
            <a:r>
              <a:rPr lang="ko-KR" altLang="en-US" sz="1600" b="0" dirty="0" smtClean="0"/>
              <a:t>결과 추출 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07. </a:t>
            </a:r>
            <a:r>
              <a:rPr lang="ko-KR" altLang="en-US" dirty="0" err="1" smtClean="0"/>
              <a:t>필터링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052736"/>
            <a:ext cx="7098762" cy="902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학과가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영문학과이고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90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이상인 레코드와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학년이고 평균이 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85</a:t>
            </a: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점 이하인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레코드를 </a:t>
            </a:r>
            <a:r>
              <a:rPr lang="ko-KR" altLang="en-US" sz="1800" b="0" dirty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필터링해보자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단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‘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학과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이름’ 필드만 추출해보자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고급필터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50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6245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08. </a:t>
            </a:r>
            <a:r>
              <a:rPr lang="ko-KR" altLang="en-US" dirty="0" smtClean="0"/>
              <a:t>부분합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부분합</a:t>
            </a:r>
            <a:endParaRPr lang="en-US" altLang="ko-KR" dirty="0" smtClean="0"/>
          </a:p>
          <a:p>
            <a:pPr lvl="1"/>
            <a:r>
              <a:rPr lang="ko-KR" altLang="en-US" b="0" dirty="0"/>
              <a:t>부분합은 데이터 범위 중 열 방향의 특정 항목을 기준으로 </a:t>
            </a:r>
            <a:r>
              <a:rPr lang="ko-KR" altLang="en-US" b="0" dirty="0" err="1"/>
              <a:t>데이터별로</a:t>
            </a:r>
            <a:r>
              <a:rPr lang="ko-KR" altLang="en-US" b="0" dirty="0"/>
              <a:t> 그룹화하고</a:t>
            </a:r>
            <a:r>
              <a:rPr lang="en-US" altLang="ko-KR" b="0" dirty="0"/>
              <a:t>, </a:t>
            </a:r>
            <a:r>
              <a:rPr lang="ko-KR" altLang="en-US" b="0" dirty="0"/>
              <a:t>그룹화된 </a:t>
            </a:r>
            <a:r>
              <a:rPr lang="ko-KR" altLang="en-US" b="0" dirty="0" smtClean="0"/>
              <a:t>부문별로 </a:t>
            </a:r>
            <a:r>
              <a:rPr lang="ko-KR" altLang="en-US" b="0" dirty="0"/>
              <a:t>합계</a:t>
            </a:r>
            <a:r>
              <a:rPr lang="en-US" altLang="ko-KR" b="0" dirty="0"/>
              <a:t>, </a:t>
            </a:r>
            <a:r>
              <a:rPr lang="ko-KR" altLang="en-US" b="0" dirty="0"/>
              <a:t>평균</a:t>
            </a:r>
            <a:r>
              <a:rPr lang="en-US" altLang="ko-KR" b="0" dirty="0"/>
              <a:t>, </a:t>
            </a:r>
            <a:r>
              <a:rPr lang="ko-KR" altLang="en-US" b="0" dirty="0"/>
              <a:t>개수</a:t>
            </a:r>
            <a:r>
              <a:rPr lang="en-US" altLang="ko-KR" b="0" dirty="0"/>
              <a:t>, </a:t>
            </a:r>
            <a:r>
              <a:rPr lang="ko-KR" altLang="en-US" b="0" dirty="0"/>
              <a:t>최댓값</a:t>
            </a:r>
            <a:r>
              <a:rPr lang="en-US" altLang="ko-KR" b="0" dirty="0"/>
              <a:t>, </a:t>
            </a:r>
            <a:r>
              <a:rPr lang="ko-KR" altLang="en-US" b="0" dirty="0"/>
              <a:t>최솟값 등을 자동으로 계산하여 요약해주는 </a:t>
            </a:r>
            <a:r>
              <a:rPr lang="ko-KR" altLang="en-US" b="0" dirty="0" smtClean="0"/>
              <a:t>기능</a:t>
            </a:r>
            <a:endParaRPr lang="en-US" altLang="ko-KR" b="0" dirty="0" smtClean="0"/>
          </a:p>
          <a:p>
            <a:pPr lvl="1"/>
            <a:r>
              <a:rPr lang="ko-KR" altLang="en-US" b="0" dirty="0"/>
              <a:t>부분합을 작성하려면 반드시 부분합을 구하고자 하는 열 방향의 항목이 </a:t>
            </a:r>
            <a:r>
              <a:rPr lang="ko-KR" altLang="en-US" b="0" dirty="0" smtClean="0"/>
              <a:t>정렬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표가 </a:t>
            </a:r>
            <a:r>
              <a:rPr lang="ko-KR" altLang="en-US" b="0" dirty="0"/>
              <a:t>편집 </a:t>
            </a:r>
            <a:r>
              <a:rPr lang="ko-KR" altLang="en-US" b="0" dirty="0" smtClean="0"/>
              <a:t>상태인 </a:t>
            </a:r>
            <a:r>
              <a:rPr lang="ko-KR" altLang="en-US" b="0" dirty="0"/>
              <a:t>경우에 부분합 기능이 활성화되지 않으므로 </a:t>
            </a:r>
            <a:r>
              <a:rPr lang="en-US" altLang="ko-KR" b="0" dirty="0"/>
              <a:t>[</a:t>
            </a:r>
            <a:r>
              <a:rPr lang="ko-KR" altLang="en-US" b="0" dirty="0"/>
              <a:t>표 도구</a:t>
            </a:r>
            <a:r>
              <a:rPr lang="en-US" altLang="ko-KR" b="0" dirty="0"/>
              <a:t>]-[</a:t>
            </a:r>
            <a:r>
              <a:rPr lang="ko-KR" altLang="en-US" b="0" dirty="0"/>
              <a:t>디자인</a:t>
            </a:r>
            <a:r>
              <a:rPr lang="en-US" altLang="ko-KR" b="0" dirty="0"/>
              <a:t>] </a:t>
            </a:r>
            <a:r>
              <a:rPr lang="ko-KR" altLang="en-US" b="0" dirty="0"/>
              <a:t>탭에서 </a:t>
            </a:r>
            <a:r>
              <a:rPr lang="en-US" altLang="ko-KR" b="0" dirty="0"/>
              <a:t>[</a:t>
            </a:r>
            <a:r>
              <a:rPr lang="ko-KR" altLang="en-US" b="0" dirty="0"/>
              <a:t>도구</a:t>
            </a:r>
            <a:r>
              <a:rPr lang="en-US" altLang="ko-KR" b="0" dirty="0"/>
              <a:t>]-[</a:t>
            </a:r>
            <a:r>
              <a:rPr lang="ko-KR" altLang="en-US" b="0" dirty="0"/>
              <a:t>범위로 변환</a:t>
            </a:r>
            <a:r>
              <a:rPr lang="en-US" altLang="ko-KR" b="0" dirty="0"/>
              <a:t>]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선택하여 </a:t>
            </a:r>
            <a:r>
              <a:rPr lang="ko-KR" altLang="en-US" b="0" dirty="0"/>
              <a:t>표를 정상범위로 변환시킨 다음 부분합 기능을 </a:t>
            </a:r>
            <a:r>
              <a:rPr lang="ko-KR" altLang="en-US" b="0" dirty="0" smtClean="0"/>
              <a:t>활성화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5997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3661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0" dirty="0" smtClean="0"/>
              <a:t>데이터베이스가 </a:t>
            </a:r>
            <a:r>
              <a:rPr lang="ko-KR" altLang="en-US" sz="1800" b="0" dirty="0"/>
              <a:t>시작될 부분인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A1</a:t>
            </a:r>
            <a:r>
              <a:rPr lang="ko-KR" altLang="en-US" sz="1800" b="0" dirty="0" smtClean="0"/>
              <a:t>셀 클릭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삽입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탭의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표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그룹에서 </a:t>
            </a:r>
            <a:endParaRPr lang="en-US" altLang="ko-KR" sz="1800" b="0" dirty="0" smtClean="0"/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800" b="0" dirty="0" smtClean="0"/>
              <a:t> </a:t>
            </a:r>
            <a:r>
              <a:rPr lang="en-US" altLang="ko-KR" sz="1800" b="0" dirty="0"/>
              <a:t>[</a:t>
            </a:r>
            <a:r>
              <a:rPr lang="ko-KR" altLang="en-US" sz="1800" b="0" dirty="0"/>
              <a:t>표</a:t>
            </a:r>
            <a:r>
              <a:rPr lang="en-US" altLang="ko-KR" sz="1800" b="0" dirty="0" smtClean="0"/>
              <a:t>]</a:t>
            </a:r>
            <a:r>
              <a:rPr lang="ko-KR" altLang="en-US" sz="1800" b="0" dirty="0" smtClean="0"/>
              <a:t> 클릭</a:t>
            </a:r>
            <a:r>
              <a:rPr lang="en-US" altLang="ko-KR" sz="1800" b="0" dirty="0" smtClean="0"/>
              <a:t> 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「</a:t>
            </a:r>
            <a:r>
              <a:rPr lang="ko-KR" altLang="en-US" sz="1800" b="0" dirty="0"/>
              <a:t>표 </a:t>
            </a:r>
            <a:r>
              <a:rPr lang="ko-KR" altLang="en-US" sz="1800" b="0" dirty="0" smtClean="0"/>
              <a:t>만들기」대화상자에서 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</a:rPr>
              <a:t>④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 범위를 확인하고 </a:t>
            </a:r>
            <a:r>
              <a:rPr lang="en-US" altLang="ko-KR" sz="1800" b="0" dirty="0" smtClean="0"/>
              <a:t>[</a:t>
            </a:r>
            <a:r>
              <a:rPr lang="ko-KR" altLang="en-US" sz="1800" b="0" dirty="0"/>
              <a:t>확인</a:t>
            </a:r>
            <a:r>
              <a:rPr lang="en-US" altLang="ko-KR" sz="1800" b="0" dirty="0"/>
              <a:t>]</a:t>
            </a:r>
            <a:r>
              <a:rPr lang="ko-KR" altLang="en-US" sz="1800" b="0" dirty="0"/>
              <a:t>을 </a:t>
            </a:r>
            <a:r>
              <a:rPr lang="ko-KR" altLang="en-US" sz="18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데이터베이스 이해하기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90700"/>
            <a:ext cx="7098762" cy="61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표를 이용해서 아래와 같은 데이터베이스를 작성해보자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65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4354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‘</a:t>
            </a:r>
            <a:r>
              <a:rPr lang="ko-KR" altLang="en-US" sz="1600" b="0" dirty="0"/>
              <a:t>학년’ 필드를 </a:t>
            </a:r>
            <a:r>
              <a:rPr lang="ko-KR" altLang="en-US" sz="1600" b="0" dirty="0" smtClean="0"/>
              <a:t>정렬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en-US" altLang="ko-KR" sz="16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600" b="0" dirty="0" smtClean="0"/>
              <a:t>정렬 기능을 사용하면 </a:t>
            </a:r>
            <a:r>
              <a:rPr lang="ko-KR" altLang="en-US" sz="1600" b="0" dirty="0"/>
              <a:t>동일한 </a:t>
            </a:r>
            <a:r>
              <a:rPr lang="ko-KR" altLang="en-US" sz="1600" b="0" dirty="0" err="1" smtClean="0"/>
              <a:t>항목끼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리 </a:t>
            </a:r>
            <a:r>
              <a:rPr lang="ko-KR" altLang="en-US" sz="1600" b="0" dirty="0"/>
              <a:t>모아지고</a:t>
            </a:r>
            <a:r>
              <a:rPr lang="en-US" altLang="ko-KR" sz="1600" b="0" dirty="0" smtClean="0"/>
              <a:t>, </a:t>
            </a:r>
            <a:r>
              <a:rPr lang="ko-KR" altLang="en-US" sz="1600" b="0" dirty="0" smtClean="0"/>
              <a:t>모아진 </a:t>
            </a:r>
            <a:r>
              <a:rPr lang="ko-KR" altLang="en-US" sz="1600" b="0" dirty="0"/>
              <a:t>동일한 항목을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대상으로 부분합을 </a:t>
            </a:r>
            <a:r>
              <a:rPr lang="ko-KR" altLang="en-US" sz="1600" b="0" dirty="0"/>
              <a:t>작성한다</a:t>
            </a:r>
            <a:r>
              <a:rPr lang="en-US" altLang="ko-KR" sz="1600" b="0" dirty="0"/>
              <a:t>. </a:t>
            </a:r>
            <a:r>
              <a:rPr lang="ko-KR" altLang="en-US" sz="1600" b="0" dirty="0" err="1" smtClean="0"/>
              <a:t>정렬되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어 </a:t>
            </a:r>
            <a:r>
              <a:rPr lang="ko-KR" altLang="en-US" sz="1600" b="0" dirty="0"/>
              <a:t>있지 </a:t>
            </a:r>
            <a:r>
              <a:rPr lang="ko-KR" altLang="en-US" sz="1600" b="0" dirty="0" smtClean="0"/>
              <a:t>않으면 제대로 </a:t>
            </a:r>
            <a:r>
              <a:rPr lang="ko-KR" altLang="en-US" sz="1600" b="0" dirty="0"/>
              <a:t>된 </a:t>
            </a:r>
            <a:r>
              <a:rPr lang="ko-KR" altLang="en-US" sz="1600" b="0" dirty="0" smtClean="0"/>
              <a:t>부분합의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결과를 얻을 수 </a:t>
            </a:r>
            <a:r>
              <a:rPr lang="ko-KR" altLang="en-US" sz="1600" b="0" dirty="0" smtClean="0"/>
              <a:t>없으므로 </a:t>
            </a:r>
            <a:r>
              <a:rPr lang="ko-KR" altLang="en-US" sz="1600" b="0" dirty="0"/>
              <a:t>주의한다</a:t>
            </a:r>
            <a:r>
              <a:rPr lang="en-US" altLang="ko-KR" sz="1600" b="0" dirty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08. </a:t>
            </a:r>
            <a:r>
              <a:rPr lang="ko-KR" altLang="en-US" dirty="0" smtClean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56792"/>
            <a:ext cx="7098762" cy="398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부분합을 이용해서 학년별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총점의 평균을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2000"/>
            <a:ext cx="4680000" cy="374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6245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데이터 테이블 임의의 위치 </a:t>
            </a:r>
            <a:r>
              <a:rPr lang="ko-KR" altLang="en-US" sz="1600" b="0" dirty="0" smtClean="0"/>
              <a:t>클릭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윤곽선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그룹에서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부분합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08. </a:t>
            </a:r>
            <a:r>
              <a:rPr lang="ko-KR" altLang="en-US" dirty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03834"/>
            <a:ext cx="7098762" cy="45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부분합을 이용해서 학년별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총점의 평균을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2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610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「부분합</a:t>
            </a:r>
            <a:r>
              <a:rPr lang="ko-KR" altLang="en-US" sz="1600" b="0" dirty="0" smtClean="0"/>
              <a:t>」대화상자에서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 smtClean="0"/>
              <a:t>그룹화할 항목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은 ‘학년</a:t>
            </a:r>
            <a:r>
              <a:rPr lang="ko-KR" altLang="en-US" sz="1600" b="0" dirty="0" smtClean="0"/>
              <a:t>’</a:t>
            </a:r>
            <a:r>
              <a:rPr lang="en-US" altLang="ko-KR" sz="1600" b="0" dirty="0" smtClean="0"/>
              <a:t> </a:t>
            </a:r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사용할 함수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는 </a:t>
            </a:r>
            <a:r>
              <a:rPr lang="ko-KR" altLang="en-US" sz="1600" b="0" dirty="0" smtClean="0"/>
              <a:t>평균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부분합 계산 항목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은 </a:t>
            </a:r>
            <a:r>
              <a:rPr lang="ko-KR" altLang="en-US" sz="1600" b="0" dirty="0" smtClean="0"/>
              <a:t>총점을 선택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</a:t>
            </a:r>
            <a:r>
              <a:rPr lang="ko-KR" altLang="en-US" sz="1600" b="0" dirty="0" smtClean="0"/>
              <a:t>클릭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en-US" altLang="ko-KR" sz="1600" b="0" dirty="0" smtClean="0">
                <a:latin typeface="맑은 고딕"/>
                <a:ea typeface="맑은 고딕"/>
              </a:rPr>
              <a:t>※ </a:t>
            </a:r>
            <a:r>
              <a:rPr lang="ko-KR" altLang="en-US" sz="1600" b="0" dirty="0" smtClean="0"/>
              <a:t>기존에 </a:t>
            </a:r>
            <a:r>
              <a:rPr lang="ko-KR" altLang="en-US" sz="1600" b="0" dirty="0"/>
              <a:t>체크되어 있는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학점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은 </a:t>
            </a:r>
            <a:r>
              <a:rPr lang="ko-KR" altLang="en-US" sz="1600" b="0" dirty="0" smtClean="0"/>
              <a:t>해제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08. </a:t>
            </a:r>
            <a:r>
              <a:rPr lang="ko-KR" altLang="en-US" dirty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03834"/>
            <a:ext cx="7098762" cy="45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부분합을 이용해서 학년별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총점의 평균을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8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610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학과별로 부분합이 작성되고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워크시트의 </a:t>
            </a:r>
            <a:r>
              <a:rPr lang="ko-KR" altLang="en-US" sz="1600" b="0" dirty="0"/>
              <a:t>왼쪽에 윤곽기호와 데이터 </a:t>
            </a:r>
            <a:r>
              <a:rPr lang="ko-KR" altLang="en-US" sz="1600" b="0" dirty="0" smtClean="0"/>
              <a:t>목록의 </a:t>
            </a:r>
            <a:r>
              <a:rPr lang="ko-KR" altLang="en-US" sz="1600" b="0" dirty="0"/>
              <a:t>수준을 표시할 수 있는 </a:t>
            </a:r>
            <a:r>
              <a:rPr lang="ko-KR" altLang="en-US" sz="1600" b="0" dirty="0" smtClean="0"/>
              <a:t>버튼들이 나타난다</a:t>
            </a:r>
            <a:r>
              <a:rPr lang="en-US" altLang="ko-KR" sz="1600" b="0" dirty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08. </a:t>
            </a:r>
            <a:r>
              <a:rPr lang="ko-KR" altLang="en-US" dirty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03834"/>
            <a:ext cx="7098762" cy="45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부분합을 이용해서 학년별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총점의 평균을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610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윤곽 기호 중에서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[2</a:t>
            </a:r>
            <a:r>
              <a:rPr lang="ko-KR" altLang="en-US" sz="1600" b="0" dirty="0"/>
              <a:t>단계</a:t>
            </a:r>
            <a:r>
              <a:rPr lang="en-US" altLang="ko-KR" sz="1600" b="0" dirty="0"/>
              <a:t>] </a:t>
            </a:r>
            <a:r>
              <a:rPr lang="ko-KR" altLang="en-US" sz="1600" b="0" dirty="0" smtClean="0"/>
              <a:t>수준기호를 </a:t>
            </a:r>
            <a:r>
              <a:rPr lang="ko-KR" altLang="en-US" sz="1600" b="0" dirty="0"/>
              <a:t>클릭하면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학년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별 </a:t>
            </a:r>
            <a:r>
              <a:rPr lang="ko-KR" altLang="en-US" sz="1600" b="0" dirty="0"/>
              <a:t>총점의 </a:t>
            </a:r>
            <a:r>
              <a:rPr lang="ko-KR" altLang="en-US" sz="1600" b="0" dirty="0" smtClean="0"/>
              <a:t>평균만이 표시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08. </a:t>
            </a:r>
            <a:r>
              <a:rPr lang="ko-KR" altLang="en-US" dirty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03834"/>
            <a:ext cx="7098762" cy="45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부분합을 이용해서 학년별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총점의 평균을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6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403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부분합을 제거할 때는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윤곽선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부분합</a:t>
            </a:r>
            <a:r>
              <a:rPr lang="en-US" altLang="ko-KR" sz="1600" b="0" dirty="0"/>
              <a:t>]</a:t>
            </a:r>
            <a:r>
              <a:rPr lang="ko-KR" altLang="en-US" sz="1600" b="0" dirty="0" smtClean="0"/>
              <a:t>을 선택해서 </a:t>
            </a:r>
            <a:r>
              <a:rPr lang="ko-KR" altLang="en-US" sz="1600" b="0" dirty="0"/>
              <a:t>「부분합</a:t>
            </a:r>
            <a:r>
              <a:rPr lang="ko-KR" altLang="en-US" sz="1600" b="0" dirty="0" smtClean="0"/>
              <a:t>」대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err="1" smtClean="0"/>
              <a:t>화상자를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연 </a:t>
            </a:r>
            <a:r>
              <a:rPr lang="ko-KR" altLang="en-US" sz="1600" b="0" dirty="0" smtClean="0"/>
              <a:t>다음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모두 제거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</a:t>
            </a:r>
            <a:r>
              <a:rPr lang="ko-KR" altLang="en-US" sz="1600" b="0" dirty="0" smtClean="0"/>
              <a:t>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08. </a:t>
            </a:r>
            <a:r>
              <a:rPr lang="ko-KR" altLang="en-US" dirty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503834"/>
            <a:ext cx="7098762" cy="45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부분합을 이용해서 학년별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총점의 평균을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610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외부 부분합인 ‘학년’ 항목을 </a:t>
            </a:r>
            <a:r>
              <a:rPr lang="ko-KR" altLang="en-US" sz="1600" b="0" dirty="0" smtClean="0"/>
              <a:t>첫째 기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err="1" smtClean="0"/>
              <a:t>준으로</a:t>
            </a:r>
            <a:r>
              <a:rPr lang="ko-KR" altLang="en-US" sz="1600" b="0" dirty="0" smtClean="0"/>
              <a:t> </a:t>
            </a:r>
            <a:r>
              <a:rPr lang="ko-KR" altLang="en-US" sz="1600" b="0" dirty="0"/>
              <a:t>하고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내부 부분합인 ‘</a:t>
            </a:r>
            <a:r>
              <a:rPr lang="ko-KR" altLang="en-US" sz="1600" b="0" dirty="0" smtClean="0"/>
              <a:t>학과’ 항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목을 </a:t>
            </a:r>
            <a:r>
              <a:rPr lang="ko-KR" altLang="en-US" sz="1600" b="0" dirty="0"/>
              <a:t>둘째 기준으로 </a:t>
            </a:r>
            <a:r>
              <a:rPr lang="ko-KR" altLang="en-US" sz="1600" b="0" dirty="0" smtClean="0"/>
              <a:t>정렬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08. </a:t>
            </a:r>
            <a:r>
              <a:rPr lang="ko-KR" altLang="en-US" dirty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학년별 총점 평균을 구하고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학년내의 학과별 총점 평균도 한 번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75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331640" y="4841181"/>
            <a:ext cx="3024336" cy="22929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937735" y="4485937"/>
            <a:ext cx="1338121" cy="325586"/>
            <a:chOff x="1937735" y="4485937"/>
            <a:chExt cx="1338121" cy="325586"/>
          </a:xfrm>
        </p:grpSpPr>
        <p:sp>
          <p:nvSpPr>
            <p:cNvPr id="13" name="모서리가 둥근 사각형 설명선 8"/>
            <p:cNvSpPr/>
            <p:nvPr/>
          </p:nvSpPr>
          <p:spPr>
            <a:xfrm>
              <a:off x="1971303" y="4520092"/>
              <a:ext cx="512465" cy="291431"/>
            </a:xfrm>
            <a:custGeom>
              <a:avLst/>
              <a:gdLst>
                <a:gd name="connsiteX0" fmla="*/ 0 w 557486"/>
                <a:gd name="connsiteY0" fmla="*/ 33996 h 203969"/>
                <a:gd name="connsiteX1" fmla="*/ 33996 w 557486"/>
                <a:gd name="connsiteY1" fmla="*/ 0 h 203969"/>
                <a:gd name="connsiteX2" fmla="*/ 92914 w 557486"/>
                <a:gd name="connsiteY2" fmla="*/ 0 h 203969"/>
                <a:gd name="connsiteX3" fmla="*/ 92914 w 557486"/>
                <a:gd name="connsiteY3" fmla="*/ 0 h 203969"/>
                <a:gd name="connsiteX4" fmla="*/ 232286 w 557486"/>
                <a:gd name="connsiteY4" fmla="*/ 0 h 203969"/>
                <a:gd name="connsiteX5" fmla="*/ 523490 w 557486"/>
                <a:gd name="connsiteY5" fmla="*/ 0 h 203969"/>
                <a:gd name="connsiteX6" fmla="*/ 557486 w 557486"/>
                <a:gd name="connsiteY6" fmla="*/ 33996 h 203969"/>
                <a:gd name="connsiteX7" fmla="*/ 557486 w 557486"/>
                <a:gd name="connsiteY7" fmla="*/ 118982 h 203969"/>
                <a:gd name="connsiteX8" fmla="*/ 557486 w 557486"/>
                <a:gd name="connsiteY8" fmla="*/ 118982 h 203969"/>
                <a:gd name="connsiteX9" fmla="*/ 557486 w 557486"/>
                <a:gd name="connsiteY9" fmla="*/ 169974 h 203969"/>
                <a:gd name="connsiteX10" fmla="*/ 557486 w 557486"/>
                <a:gd name="connsiteY10" fmla="*/ 169973 h 203969"/>
                <a:gd name="connsiteX11" fmla="*/ 523490 w 557486"/>
                <a:gd name="connsiteY11" fmla="*/ 203969 h 203969"/>
                <a:gd name="connsiteX12" fmla="*/ 232286 w 557486"/>
                <a:gd name="connsiteY12" fmla="*/ 203969 h 203969"/>
                <a:gd name="connsiteX13" fmla="*/ 164280 w 557486"/>
                <a:gd name="connsiteY13" fmla="*/ 275556 h 203969"/>
                <a:gd name="connsiteX14" fmla="*/ 92914 w 557486"/>
                <a:gd name="connsiteY14" fmla="*/ 203969 h 203969"/>
                <a:gd name="connsiteX15" fmla="*/ 33996 w 557486"/>
                <a:gd name="connsiteY15" fmla="*/ 203969 h 203969"/>
                <a:gd name="connsiteX16" fmla="*/ 0 w 557486"/>
                <a:gd name="connsiteY16" fmla="*/ 169973 h 203969"/>
                <a:gd name="connsiteX17" fmla="*/ 0 w 557486"/>
                <a:gd name="connsiteY17" fmla="*/ 169974 h 203969"/>
                <a:gd name="connsiteX18" fmla="*/ 0 w 557486"/>
                <a:gd name="connsiteY18" fmla="*/ 118982 h 203969"/>
                <a:gd name="connsiteX19" fmla="*/ 0 w 557486"/>
                <a:gd name="connsiteY19" fmla="*/ 118982 h 203969"/>
                <a:gd name="connsiteX20" fmla="*/ 0 w 557486"/>
                <a:gd name="connsiteY20" fmla="*/ 33996 h 203969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92914 w 557486"/>
                <a:gd name="connsiteY14" fmla="*/ 203969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219914 w 557486"/>
                <a:gd name="connsiteY14" fmla="*/ 207144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33071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2296 w 557486"/>
                <a:gd name="connsiteY14" fmla="*/ 202381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4763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7486" h="291431">
                  <a:moveTo>
                    <a:pt x="0" y="33996"/>
                  </a:moveTo>
                  <a:cubicBezTo>
                    <a:pt x="0" y="15221"/>
                    <a:pt x="15221" y="0"/>
                    <a:pt x="33996" y="0"/>
                  </a:cubicBezTo>
                  <a:lnTo>
                    <a:pt x="92914" y="0"/>
                  </a:lnTo>
                  <a:lnTo>
                    <a:pt x="92914" y="0"/>
                  </a:lnTo>
                  <a:lnTo>
                    <a:pt x="232286" y="0"/>
                  </a:lnTo>
                  <a:lnTo>
                    <a:pt x="523490" y="0"/>
                  </a:lnTo>
                  <a:cubicBezTo>
                    <a:pt x="542265" y="0"/>
                    <a:pt x="557486" y="15221"/>
                    <a:pt x="557486" y="33996"/>
                  </a:cubicBezTo>
                  <a:lnTo>
                    <a:pt x="557486" y="118982"/>
                  </a:lnTo>
                  <a:lnTo>
                    <a:pt x="557486" y="118982"/>
                  </a:lnTo>
                  <a:lnTo>
                    <a:pt x="557486" y="169974"/>
                  </a:lnTo>
                  <a:lnTo>
                    <a:pt x="557486" y="169973"/>
                  </a:lnTo>
                  <a:cubicBezTo>
                    <a:pt x="557486" y="188748"/>
                    <a:pt x="542265" y="203969"/>
                    <a:pt x="523490" y="203969"/>
                  </a:cubicBezTo>
                  <a:lnTo>
                    <a:pt x="298961" y="203969"/>
                  </a:lnTo>
                  <a:lnTo>
                    <a:pt x="265880" y="291431"/>
                  </a:lnTo>
                  <a:lnTo>
                    <a:pt x="224677" y="204763"/>
                  </a:lnTo>
                  <a:lnTo>
                    <a:pt x="33996" y="203969"/>
                  </a:lnTo>
                  <a:cubicBezTo>
                    <a:pt x="15221" y="203969"/>
                    <a:pt x="0" y="188748"/>
                    <a:pt x="0" y="169973"/>
                  </a:cubicBezTo>
                  <a:lnTo>
                    <a:pt x="0" y="169974"/>
                  </a:lnTo>
                  <a:lnTo>
                    <a:pt x="0" y="118982"/>
                  </a:lnTo>
                  <a:lnTo>
                    <a:pt x="0" y="118982"/>
                  </a:lnTo>
                  <a:lnTo>
                    <a:pt x="0" y="3399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FF0066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37735" y="4485937"/>
              <a:ext cx="13381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FF33CC"/>
                  </a:solidFill>
                </a:rPr>
                <a:t>①</a:t>
              </a:r>
              <a:r>
                <a:rPr lang="ko-KR" altLang="en-US" sz="1050" dirty="0" smtClean="0"/>
                <a:t>선</a:t>
              </a:r>
              <a:r>
                <a:rPr lang="ko-KR" altLang="en-US" sz="1050" dirty="0" smtClean="0"/>
                <a:t>택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9403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>
                <a:solidFill>
                  <a:srgbClr val="FF0000"/>
                </a:solidFill>
              </a:rPr>
              <a:t>①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윤곽선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그룹에서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부분합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클릭해서 외부 </a:t>
            </a:r>
            <a:r>
              <a:rPr lang="ko-KR" altLang="en-US" sz="1600" b="0" dirty="0" smtClean="0"/>
              <a:t>부분합 생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 </a:t>
            </a:r>
            <a:r>
              <a:rPr lang="ko-KR" altLang="en-US" sz="1600" b="0" dirty="0" smtClean="0"/>
              <a:t>성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08. </a:t>
            </a:r>
            <a:r>
              <a:rPr lang="ko-KR" altLang="en-US" dirty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학년별 총점 평균을 구하고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학년내의 학과별 총점 평균도 한 번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1"/>
            <a:ext cx="4680000" cy="405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565275" y="2780928"/>
            <a:ext cx="314325" cy="14324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17876" y="2901315"/>
            <a:ext cx="314325" cy="283086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398401" y="2422327"/>
            <a:ext cx="648072" cy="325586"/>
            <a:chOff x="1298072" y="2905896"/>
            <a:chExt cx="648072" cy="325586"/>
          </a:xfrm>
        </p:grpSpPr>
        <p:sp>
          <p:nvSpPr>
            <p:cNvPr id="16" name="모서리가 둥근 사각형 설명선 8"/>
            <p:cNvSpPr/>
            <p:nvPr/>
          </p:nvSpPr>
          <p:spPr>
            <a:xfrm>
              <a:off x="1331640" y="2940051"/>
              <a:ext cx="557486" cy="291431"/>
            </a:xfrm>
            <a:custGeom>
              <a:avLst/>
              <a:gdLst>
                <a:gd name="connsiteX0" fmla="*/ 0 w 557486"/>
                <a:gd name="connsiteY0" fmla="*/ 33996 h 203969"/>
                <a:gd name="connsiteX1" fmla="*/ 33996 w 557486"/>
                <a:gd name="connsiteY1" fmla="*/ 0 h 203969"/>
                <a:gd name="connsiteX2" fmla="*/ 92914 w 557486"/>
                <a:gd name="connsiteY2" fmla="*/ 0 h 203969"/>
                <a:gd name="connsiteX3" fmla="*/ 92914 w 557486"/>
                <a:gd name="connsiteY3" fmla="*/ 0 h 203969"/>
                <a:gd name="connsiteX4" fmla="*/ 232286 w 557486"/>
                <a:gd name="connsiteY4" fmla="*/ 0 h 203969"/>
                <a:gd name="connsiteX5" fmla="*/ 523490 w 557486"/>
                <a:gd name="connsiteY5" fmla="*/ 0 h 203969"/>
                <a:gd name="connsiteX6" fmla="*/ 557486 w 557486"/>
                <a:gd name="connsiteY6" fmla="*/ 33996 h 203969"/>
                <a:gd name="connsiteX7" fmla="*/ 557486 w 557486"/>
                <a:gd name="connsiteY7" fmla="*/ 118982 h 203969"/>
                <a:gd name="connsiteX8" fmla="*/ 557486 w 557486"/>
                <a:gd name="connsiteY8" fmla="*/ 118982 h 203969"/>
                <a:gd name="connsiteX9" fmla="*/ 557486 w 557486"/>
                <a:gd name="connsiteY9" fmla="*/ 169974 h 203969"/>
                <a:gd name="connsiteX10" fmla="*/ 557486 w 557486"/>
                <a:gd name="connsiteY10" fmla="*/ 169973 h 203969"/>
                <a:gd name="connsiteX11" fmla="*/ 523490 w 557486"/>
                <a:gd name="connsiteY11" fmla="*/ 203969 h 203969"/>
                <a:gd name="connsiteX12" fmla="*/ 232286 w 557486"/>
                <a:gd name="connsiteY12" fmla="*/ 203969 h 203969"/>
                <a:gd name="connsiteX13" fmla="*/ 164280 w 557486"/>
                <a:gd name="connsiteY13" fmla="*/ 275556 h 203969"/>
                <a:gd name="connsiteX14" fmla="*/ 92914 w 557486"/>
                <a:gd name="connsiteY14" fmla="*/ 203969 h 203969"/>
                <a:gd name="connsiteX15" fmla="*/ 33996 w 557486"/>
                <a:gd name="connsiteY15" fmla="*/ 203969 h 203969"/>
                <a:gd name="connsiteX16" fmla="*/ 0 w 557486"/>
                <a:gd name="connsiteY16" fmla="*/ 169973 h 203969"/>
                <a:gd name="connsiteX17" fmla="*/ 0 w 557486"/>
                <a:gd name="connsiteY17" fmla="*/ 169974 h 203969"/>
                <a:gd name="connsiteX18" fmla="*/ 0 w 557486"/>
                <a:gd name="connsiteY18" fmla="*/ 118982 h 203969"/>
                <a:gd name="connsiteX19" fmla="*/ 0 w 557486"/>
                <a:gd name="connsiteY19" fmla="*/ 118982 h 203969"/>
                <a:gd name="connsiteX20" fmla="*/ 0 w 557486"/>
                <a:gd name="connsiteY20" fmla="*/ 33996 h 203969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92914 w 557486"/>
                <a:gd name="connsiteY14" fmla="*/ 203969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219914 w 557486"/>
                <a:gd name="connsiteY14" fmla="*/ 207144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33071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2296 w 557486"/>
                <a:gd name="connsiteY14" fmla="*/ 202381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4763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7486" h="291431">
                  <a:moveTo>
                    <a:pt x="0" y="33996"/>
                  </a:moveTo>
                  <a:cubicBezTo>
                    <a:pt x="0" y="15221"/>
                    <a:pt x="15221" y="0"/>
                    <a:pt x="33996" y="0"/>
                  </a:cubicBezTo>
                  <a:lnTo>
                    <a:pt x="92914" y="0"/>
                  </a:lnTo>
                  <a:lnTo>
                    <a:pt x="92914" y="0"/>
                  </a:lnTo>
                  <a:lnTo>
                    <a:pt x="232286" y="0"/>
                  </a:lnTo>
                  <a:lnTo>
                    <a:pt x="523490" y="0"/>
                  </a:lnTo>
                  <a:cubicBezTo>
                    <a:pt x="542265" y="0"/>
                    <a:pt x="557486" y="15221"/>
                    <a:pt x="557486" y="33996"/>
                  </a:cubicBezTo>
                  <a:lnTo>
                    <a:pt x="557486" y="118982"/>
                  </a:lnTo>
                  <a:lnTo>
                    <a:pt x="557486" y="118982"/>
                  </a:lnTo>
                  <a:lnTo>
                    <a:pt x="557486" y="169974"/>
                  </a:lnTo>
                  <a:lnTo>
                    <a:pt x="557486" y="169973"/>
                  </a:lnTo>
                  <a:cubicBezTo>
                    <a:pt x="557486" y="188748"/>
                    <a:pt x="542265" y="203969"/>
                    <a:pt x="523490" y="203969"/>
                  </a:cubicBezTo>
                  <a:lnTo>
                    <a:pt x="298961" y="203969"/>
                  </a:lnTo>
                  <a:lnTo>
                    <a:pt x="265880" y="291431"/>
                  </a:lnTo>
                  <a:lnTo>
                    <a:pt x="224677" y="204763"/>
                  </a:lnTo>
                  <a:lnTo>
                    <a:pt x="33996" y="203969"/>
                  </a:lnTo>
                  <a:cubicBezTo>
                    <a:pt x="15221" y="203969"/>
                    <a:pt x="0" y="188748"/>
                    <a:pt x="0" y="169973"/>
                  </a:cubicBezTo>
                  <a:lnTo>
                    <a:pt x="0" y="169974"/>
                  </a:lnTo>
                  <a:lnTo>
                    <a:pt x="0" y="118982"/>
                  </a:lnTo>
                  <a:lnTo>
                    <a:pt x="0" y="118982"/>
                  </a:lnTo>
                  <a:lnTo>
                    <a:pt x="0" y="3399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FF006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98072" y="2905896"/>
              <a:ext cx="64807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FF33CC"/>
                  </a:solidFill>
                </a:rPr>
                <a:t>①</a:t>
              </a:r>
              <a:r>
                <a:rPr lang="ko-KR" altLang="en-US" sz="1050" dirty="0" smtClean="0"/>
                <a:t>클릭 </a:t>
              </a:r>
              <a:endParaRPr lang="ko-KR" altLang="en-US" sz="105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151002" y="2558551"/>
            <a:ext cx="648072" cy="325586"/>
            <a:chOff x="1298072" y="2905896"/>
            <a:chExt cx="648072" cy="325586"/>
          </a:xfrm>
        </p:grpSpPr>
        <p:sp>
          <p:nvSpPr>
            <p:cNvPr id="19" name="모서리가 둥근 사각형 설명선 8"/>
            <p:cNvSpPr/>
            <p:nvPr/>
          </p:nvSpPr>
          <p:spPr>
            <a:xfrm>
              <a:off x="1331640" y="2940051"/>
              <a:ext cx="557486" cy="291431"/>
            </a:xfrm>
            <a:custGeom>
              <a:avLst/>
              <a:gdLst>
                <a:gd name="connsiteX0" fmla="*/ 0 w 557486"/>
                <a:gd name="connsiteY0" fmla="*/ 33996 h 203969"/>
                <a:gd name="connsiteX1" fmla="*/ 33996 w 557486"/>
                <a:gd name="connsiteY1" fmla="*/ 0 h 203969"/>
                <a:gd name="connsiteX2" fmla="*/ 92914 w 557486"/>
                <a:gd name="connsiteY2" fmla="*/ 0 h 203969"/>
                <a:gd name="connsiteX3" fmla="*/ 92914 w 557486"/>
                <a:gd name="connsiteY3" fmla="*/ 0 h 203969"/>
                <a:gd name="connsiteX4" fmla="*/ 232286 w 557486"/>
                <a:gd name="connsiteY4" fmla="*/ 0 h 203969"/>
                <a:gd name="connsiteX5" fmla="*/ 523490 w 557486"/>
                <a:gd name="connsiteY5" fmla="*/ 0 h 203969"/>
                <a:gd name="connsiteX6" fmla="*/ 557486 w 557486"/>
                <a:gd name="connsiteY6" fmla="*/ 33996 h 203969"/>
                <a:gd name="connsiteX7" fmla="*/ 557486 w 557486"/>
                <a:gd name="connsiteY7" fmla="*/ 118982 h 203969"/>
                <a:gd name="connsiteX8" fmla="*/ 557486 w 557486"/>
                <a:gd name="connsiteY8" fmla="*/ 118982 h 203969"/>
                <a:gd name="connsiteX9" fmla="*/ 557486 w 557486"/>
                <a:gd name="connsiteY9" fmla="*/ 169974 h 203969"/>
                <a:gd name="connsiteX10" fmla="*/ 557486 w 557486"/>
                <a:gd name="connsiteY10" fmla="*/ 169973 h 203969"/>
                <a:gd name="connsiteX11" fmla="*/ 523490 w 557486"/>
                <a:gd name="connsiteY11" fmla="*/ 203969 h 203969"/>
                <a:gd name="connsiteX12" fmla="*/ 232286 w 557486"/>
                <a:gd name="connsiteY12" fmla="*/ 203969 h 203969"/>
                <a:gd name="connsiteX13" fmla="*/ 164280 w 557486"/>
                <a:gd name="connsiteY13" fmla="*/ 275556 h 203969"/>
                <a:gd name="connsiteX14" fmla="*/ 92914 w 557486"/>
                <a:gd name="connsiteY14" fmla="*/ 203969 h 203969"/>
                <a:gd name="connsiteX15" fmla="*/ 33996 w 557486"/>
                <a:gd name="connsiteY15" fmla="*/ 203969 h 203969"/>
                <a:gd name="connsiteX16" fmla="*/ 0 w 557486"/>
                <a:gd name="connsiteY16" fmla="*/ 169973 h 203969"/>
                <a:gd name="connsiteX17" fmla="*/ 0 w 557486"/>
                <a:gd name="connsiteY17" fmla="*/ 169974 h 203969"/>
                <a:gd name="connsiteX18" fmla="*/ 0 w 557486"/>
                <a:gd name="connsiteY18" fmla="*/ 118982 h 203969"/>
                <a:gd name="connsiteX19" fmla="*/ 0 w 557486"/>
                <a:gd name="connsiteY19" fmla="*/ 118982 h 203969"/>
                <a:gd name="connsiteX20" fmla="*/ 0 w 557486"/>
                <a:gd name="connsiteY20" fmla="*/ 33996 h 203969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92914 w 557486"/>
                <a:gd name="connsiteY14" fmla="*/ 203969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75556"/>
                <a:gd name="connsiteX1" fmla="*/ 33996 w 557486"/>
                <a:gd name="connsiteY1" fmla="*/ 0 h 275556"/>
                <a:gd name="connsiteX2" fmla="*/ 92914 w 557486"/>
                <a:gd name="connsiteY2" fmla="*/ 0 h 275556"/>
                <a:gd name="connsiteX3" fmla="*/ 92914 w 557486"/>
                <a:gd name="connsiteY3" fmla="*/ 0 h 275556"/>
                <a:gd name="connsiteX4" fmla="*/ 232286 w 557486"/>
                <a:gd name="connsiteY4" fmla="*/ 0 h 275556"/>
                <a:gd name="connsiteX5" fmla="*/ 523490 w 557486"/>
                <a:gd name="connsiteY5" fmla="*/ 0 h 275556"/>
                <a:gd name="connsiteX6" fmla="*/ 557486 w 557486"/>
                <a:gd name="connsiteY6" fmla="*/ 33996 h 275556"/>
                <a:gd name="connsiteX7" fmla="*/ 557486 w 557486"/>
                <a:gd name="connsiteY7" fmla="*/ 118982 h 275556"/>
                <a:gd name="connsiteX8" fmla="*/ 557486 w 557486"/>
                <a:gd name="connsiteY8" fmla="*/ 118982 h 275556"/>
                <a:gd name="connsiteX9" fmla="*/ 557486 w 557486"/>
                <a:gd name="connsiteY9" fmla="*/ 169974 h 275556"/>
                <a:gd name="connsiteX10" fmla="*/ 557486 w 557486"/>
                <a:gd name="connsiteY10" fmla="*/ 169973 h 275556"/>
                <a:gd name="connsiteX11" fmla="*/ 523490 w 557486"/>
                <a:gd name="connsiteY11" fmla="*/ 203969 h 275556"/>
                <a:gd name="connsiteX12" fmla="*/ 330711 w 557486"/>
                <a:gd name="connsiteY12" fmla="*/ 203969 h 275556"/>
                <a:gd name="connsiteX13" fmla="*/ 164280 w 557486"/>
                <a:gd name="connsiteY13" fmla="*/ 275556 h 275556"/>
                <a:gd name="connsiteX14" fmla="*/ 219914 w 557486"/>
                <a:gd name="connsiteY14" fmla="*/ 207144 h 275556"/>
                <a:gd name="connsiteX15" fmla="*/ 33996 w 557486"/>
                <a:gd name="connsiteY15" fmla="*/ 203969 h 275556"/>
                <a:gd name="connsiteX16" fmla="*/ 0 w 557486"/>
                <a:gd name="connsiteY16" fmla="*/ 169973 h 275556"/>
                <a:gd name="connsiteX17" fmla="*/ 0 w 557486"/>
                <a:gd name="connsiteY17" fmla="*/ 169974 h 275556"/>
                <a:gd name="connsiteX18" fmla="*/ 0 w 557486"/>
                <a:gd name="connsiteY18" fmla="*/ 118982 h 275556"/>
                <a:gd name="connsiteX19" fmla="*/ 0 w 557486"/>
                <a:gd name="connsiteY19" fmla="*/ 118982 h 275556"/>
                <a:gd name="connsiteX20" fmla="*/ 0 w 557486"/>
                <a:gd name="connsiteY20" fmla="*/ 33996 h 275556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33071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19914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2296 w 557486"/>
                <a:gd name="connsiteY14" fmla="*/ 202381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7144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  <a:gd name="connsiteX0" fmla="*/ 0 w 557486"/>
                <a:gd name="connsiteY0" fmla="*/ 33996 h 291431"/>
                <a:gd name="connsiteX1" fmla="*/ 33996 w 557486"/>
                <a:gd name="connsiteY1" fmla="*/ 0 h 291431"/>
                <a:gd name="connsiteX2" fmla="*/ 92914 w 557486"/>
                <a:gd name="connsiteY2" fmla="*/ 0 h 291431"/>
                <a:gd name="connsiteX3" fmla="*/ 92914 w 557486"/>
                <a:gd name="connsiteY3" fmla="*/ 0 h 291431"/>
                <a:gd name="connsiteX4" fmla="*/ 232286 w 557486"/>
                <a:gd name="connsiteY4" fmla="*/ 0 h 291431"/>
                <a:gd name="connsiteX5" fmla="*/ 523490 w 557486"/>
                <a:gd name="connsiteY5" fmla="*/ 0 h 291431"/>
                <a:gd name="connsiteX6" fmla="*/ 557486 w 557486"/>
                <a:gd name="connsiteY6" fmla="*/ 33996 h 291431"/>
                <a:gd name="connsiteX7" fmla="*/ 557486 w 557486"/>
                <a:gd name="connsiteY7" fmla="*/ 118982 h 291431"/>
                <a:gd name="connsiteX8" fmla="*/ 557486 w 557486"/>
                <a:gd name="connsiteY8" fmla="*/ 118982 h 291431"/>
                <a:gd name="connsiteX9" fmla="*/ 557486 w 557486"/>
                <a:gd name="connsiteY9" fmla="*/ 169974 h 291431"/>
                <a:gd name="connsiteX10" fmla="*/ 557486 w 557486"/>
                <a:gd name="connsiteY10" fmla="*/ 169973 h 291431"/>
                <a:gd name="connsiteX11" fmla="*/ 523490 w 557486"/>
                <a:gd name="connsiteY11" fmla="*/ 203969 h 291431"/>
                <a:gd name="connsiteX12" fmla="*/ 298961 w 557486"/>
                <a:gd name="connsiteY12" fmla="*/ 203969 h 291431"/>
                <a:gd name="connsiteX13" fmla="*/ 265880 w 557486"/>
                <a:gd name="connsiteY13" fmla="*/ 291431 h 291431"/>
                <a:gd name="connsiteX14" fmla="*/ 224677 w 557486"/>
                <a:gd name="connsiteY14" fmla="*/ 204763 h 291431"/>
                <a:gd name="connsiteX15" fmla="*/ 33996 w 557486"/>
                <a:gd name="connsiteY15" fmla="*/ 203969 h 291431"/>
                <a:gd name="connsiteX16" fmla="*/ 0 w 557486"/>
                <a:gd name="connsiteY16" fmla="*/ 169973 h 291431"/>
                <a:gd name="connsiteX17" fmla="*/ 0 w 557486"/>
                <a:gd name="connsiteY17" fmla="*/ 169974 h 291431"/>
                <a:gd name="connsiteX18" fmla="*/ 0 w 557486"/>
                <a:gd name="connsiteY18" fmla="*/ 118982 h 291431"/>
                <a:gd name="connsiteX19" fmla="*/ 0 w 557486"/>
                <a:gd name="connsiteY19" fmla="*/ 118982 h 291431"/>
                <a:gd name="connsiteX20" fmla="*/ 0 w 557486"/>
                <a:gd name="connsiteY20" fmla="*/ 33996 h 29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7486" h="291431">
                  <a:moveTo>
                    <a:pt x="0" y="33996"/>
                  </a:moveTo>
                  <a:cubicBezTo>
                    <a:pt x="0" y="15221"/>
                    <a:pt x="15221" y="0"/>
                    <a:pt x="33996" y="0"/>
                  </a:cubicBezTo>
                  <a:lnTo>
                    <a:pt x="92914" y="0"/>
                  </a:lnTo>
                  <a:lnTo>
                    <a:pt x="92914" y="0"/>
                  </a:lnTo>
                  <a:lnTo>
                    <a:pt x="232286" y="0"/>
                  </a:lnTo>
                  <a:lnTo>
                    <a:pt x="523490" y="0"/>
                  </a:lnTo>
                  <a:cubicBezTo>
                    <a:pt x="542265" y="0"/>
                    <a:pt x="557486" y="15221"/>
                    <a:pt x="557486" y="33996"/>
                  </a:cubicBezTo>
                  <a:lnTo>
                    <a:pt x="557486" y="118982"/>
                  </a:lnTo>
                  <a:lnTo>
                    <a:pt x="557486" y="118982"/>
                  </a:lnTo>
                  <a:lnTo>
                    <a:pt x="557486" y="169974"/>
                  </a:lnTo>
                  <a:lnTo>
                    <a:pt x="557486" y="169973"/>
                  </a:lnTo>
                  <a:cubicBezTo>
                    <a:pt x="557486" y="188748"/>
                    <a:pt x="542265" y="203969"/>
                    <a:pt x="523490" y="203969"/>
                  </a:cubicBezTo>
                  <a:lnTo>
                    <a:pt x="298961" y="203969"/>
                  </a:lnTo>
                  <a:lnTo>
                    <a:pt x="265880" y="291431"/>
                  </a:lnTo>
                  <a:lnTo>
                    <a:pt x="224677" y="204763"/>
                  </a:lnTo>
                  <a:lnTo>
                    <a:pt x="33996" y="203969"/>
                  </a:lnTo>
                  <a:cubicBezTo>
                    <a:pt x="15221" y="203969"/>
                    <a:pt x="0" y="188748"/>
                    <a:pt x="0" y="169973"/>
                  </a:cubicBezTo>
                  <a:lnTo>
                    <a:pt x="0" y="169974"/>
                  </a:lnTo>
                  <a:lnTo>
                    <a:pt x="0" y="118982"/>
                  </a:lnTo>
                  <a:lnTo>
                    <a:pt x="0" y="118982"/>
                  </a:lnTo>
                  <a:lnTo>
                    <a:pt x="0" y="3399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FF0066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8072" y="2905896"/>
              <a:ext cx="64807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FF33CC"/>
                  </a:solidFill>
                </a:rPr>
                <a:t>②</a:t>
              </a:r>
              <a:r>
                <a:rPr lang="ko-KR" altLang="en-US" sz="1050" dirty="0" smtClean="0"/>
                <a:t>클릭 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4562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외부 부분합이 실행된 </a:t>
            </a:r>
            <a:r>
              <a:rPr lang="ko-KR" altLang="en-US" sz="1600" b="0" dirty="0" smtClean="0"/>
              <a:t>상태에서</a:t>
            </a:r>
            <a:endParaRPr lang="ko-KR" altLang="en-US" sz="1600" b="0" dirty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①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데이터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탭의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윤곽선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그룹에서</a:t>
            </a:r>
            <a:endParaRPr lang="ko-KR" altLang="en-US" sz="1600" b="0" dirty="0"/>
          </a:p>
          <a:p>
            <a:pPr marL="0" indent="0">
              <a:buNone/>
            </a:pP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②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부분합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클릭해서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내부 </a:t>
            </a:r>
            <a:r>
              <a:rPr lang="ko-KR" altLang="en-US" sz="1600" b="0" dirty="0" smtClean="0"/>
              <a:t>부분합을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 실행 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③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그룹화할 항목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‘</a:t>
            </a:r>
            <a:r>
              <a:rPr lang="ko-KR" altLang="en-US" sz="1600" b="0" dirty="0" smtClean="0"/>
              <a:t>학과</a:t>
            </a:r>
            <a:r>
              <a:rPr lang="ko-KR" altLang="en-US" sz="1600" b="0" dirty="0"/>
              <a:t>’로 </a:t>
            </a:r>
            <a:r>
              <a:rPr lang="ko-KR" altLang="en-US" sz="1600" b="0" dirty="0" smtClean="0"/>
              <a:t>변경</a:t>
            </a:r>
            <a:endParaRPr lang="en-US" altLang="ko-KR" sz="1600" b="0" dirty="0" smtClean="0"/>
          </a:p>
          <a:p>
            <a:pPr marL="0" indent="0">
              <a:buNone/>
            </a:pPr>
            <a:endParaRPr lang="en-US" altLang="ko-KR" sz="1600" b="0" dirty="0"/>
          </a:p>
          <a:p>
            <a:pPr marL="0" indent="0">
              <a:buNone/>
            </a:pPr>
            <a:r>
              <a:rPr lang="ko-KR" altLang="en-US" sz="1600" b="0" dirty="0" smtClean="0"/>
              <a:t>「부분합」대화상자에서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/>
              <a:t> 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ko-KR" altLang="en-US" sz="1600" b="0" dirty="0" smtClean="0">
                <a:solidFill>
                  <a:srgbClr val="FF0000"/>
                </a:solidFill>
              </a:rPr>
              <a:t>④</a:t>
            </a:r>
            <a:r>
              <a:rPr lang="ko-KR" altLang="en-US" sz="1600" b="0" dirty="0" smtClean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새로운 값으로 대치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의 </a:t>
            </a:r>
            <a:r>
              <a:rPr lang="ko-KR" altLang="en-US" sz="1600" b="0" dirty="0" smtClean="0"/>
              <a:t>체크 표시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   </a:t>
            </a:r>
            <a:r>
              <a:rPr lang="ko-KR" altLang="en-US" sz="1600" b="0" dirty="0" smtClean="0"/>
              <a:t> 해제 후 </a:t>
            </a:r>
            <a:r>
              <a:rPr lang="en-US" altLang="ko-KR" sz="1600" b="0" dirty="0" smtClean="0"/>
              <a:t>[</a:t>
            </a:r>
            <a:r>
              <a:rPr lang="ko-KR" altLang="en-US" sz="1600" b="0" dirty="0" smtClean="0"/>
              <a:t>확인</a:t>
            </a:r>
            <a:r>
              <a:rPr lang="en-US" altLang="ko-KR" sz="1600" b="0" dirty="0" smtClean="0"/>
              <a:t>]</a:t>
            </a:r>
            <a:r>
              <a:rPr lang="ko-KR" altLang="en-US" sz="1600" b="0" dirty="0" smtClean="0"/>
              <a:t>을 클릭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08. </a:t>
            </a:r>
            <a:r>
              <a:rPr lang="ko-KR" altLang="en-US" dirty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학년별 총점 평균을 구하고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학년내의 학과별 총점 평균도 한 번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396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562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93704" y="2576208"/>
            <a:ext cx="3826768" cy="4021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0" dirty="0"/>
              <a:t>학년별 총점 평균 안에 학과별로 </a:t>
            </a:r>
            <a:r>
              <a:rPr lang="ko-KR" altLang="en-US" sz="1600" b="0" dirty="0" smtClean="0"/>
              <a:t>새로운 </a:t>
            </a:r>
            <a:r>
              <a:rPr lang="ko-KR" altLang="en-US" sz="1600" b="0" dirty="0"/>
              <a:t>평균이 구해짐을 알 수 있다</a:t>
            </a:r>
            <a:r>
              <a:rPr lang="en-US" altLang="ko-KR" sz="1600" b="0" dirty="0" smtClean="0"/>
              <a:t>.</a:t>
            </a:r>
            <a:endParaRPr lang="en-US" altLang="ko-KR" sz="1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8D964-BFB7-4165-AA13-B1E653A04CE0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08. </a:t>
            </a:r>
            <a:r>
              <a:rPr lang="ko-KR" altLang="en-US" dirty="0"/>
              <a:t>부분합</a:t>
            </a:r>
            <a:endParaRPr lang="ko-KR" altLang="en-US" sz="28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1937735" y="1340768"/>
            <a:ext cx="7098762" cy="614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학년별 총점 평균을 구하고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학년내의 학과별 총점 평균도 한 번 구해보자</a:t>
            </a:r>
            <a:r>
              <a:rPr lang="en-US" altLang="ko-KR" sz="1800" b="0" dirty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.</a:t>
            </a:r>
            <a:endParaRPr lang="ko-KR" altLang="en-US" sz="1800" dirty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820" b="93443" l="1262" r="100000">
                        <a14:foregroundMark x1="37855" y1="91803" x2="37855" y2="91803"/>
                        <a14:foregroundMark x1="49527" y1="50820" x2="49527" y2="50820"/>
                        <a14:foregroundMark x1="78233" y1="68033" x2="78233" y2="68033"/>
                        <a14:foregroundMark x1="79180" y1="69672" x2="79180" y2="69672"/>
                        <a14:foregroundMark x1="78233" y1="75410" x2="78233" y2="75410"/>
                        <a14:foregroundMark x1="69716" y1="72131" x2="69716" y2="72131"/>
                        <a14:foregroundMark x1="73186" y1="72131" x2="73186" y2="72131"/>
                        <a14:foregroundMark x1="73186" y1="79508" x2="73186" y2="79508"/>
                        <a14:foregroundMark x1="70347" y1="81148" x2="70347" y2="81148"/>
                        <a14:foregroundMark x1="71609" y1="85246" x2="71609" y2="85246"/>
                        <a14:foregroundMark x1="68454" y1="77869" x2="68454" y2="77869"/>
                        <a14:foregroundMark x1="86120" y1="77049" x2="86120" y2="77049"/>
                        <a14:foregroundMark x1="83912" y1="81148" x2="83912" y2="81148"/>
                        <a14:foregroundMark x1="87697" y1="81967" x2="87697" y2="81967"/>
                        <a14:foregroundMark x1="89274" y1="78689" x2="89274" y2="78689"/>
                        <a14:foregroundMark x1="92429" y1="76230" x2="92429" y2="76230"/>
                        <a14:foregroundMark x1="95268" y1="74590" x2="95268" y2="74590"/>
                        <a14:foregroundMark x1="97476" y1="77049" x2="97476" y2="77049"/>
                        <a14:backgroundMark x1="26498" y1="16393" x2="26498" y2="16393"/>
                        <a14:backgroundMark x1="72871" y1="13934" x2="72871" y2="13934"/>
                        <a14:backgroundMark x1="44479" y1="13115" x2="44479" y2="1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1"/>
            <a:ext cx="1902238" cy="7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49077" y="1954932"/>
            <a:ext cx="84249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31912" y="2132856"/>
            <a:ext cx="4392488" cy="45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800" b="1" kern="120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b="1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chemeClr val="tx1"/>
                </a:solidFill>
                <a:latin typeface="HY강M" pitchFamily="18" charset="-127"/>
                <a:ea typeface="HY강M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 smtClean="0">
                <a:solidFill>
                  <a:srgbClr val="00B050"/>
                </a:solidFill>
                <a:latin typeface="새굴림" pitchFamily="18" charset="-127"/>
                <a:ea typeface="새굴림" pitchFamily="18" charset="-127"/>
              </a:rPr>
              <a:t>부분합</a:t>
            </a:r>
            <a:endParaRPr lang="ko-KR" altLang="en-US" sz="2200" dirty="0">
              <a:solidFill>
                <a:srgbClr val="00B05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2682000"/>
            <a:ext cx="4680000" cy="405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562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5452</Words>
  <Application>Microsoft Office PowerPoint</Application>
  <PresentationFormat>화면 슬라이드 쇼(4:3)</PresentationFormat>
  <Paragraphs>1110</Paragraphs>
  <Slides>119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0" baseType="lpstr">
      <vt:lpstr>Office 테마</vt:lpstr>
      <vt:lpstr>슬라이드 1</vt:lpstr>
      <vt:lpstr>CHAPTER 07 업무량을 줄이기 위한 데이터 관리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01. 데이터베이스 이해하기</vt:lpstr>
      <vt:lpstr>02. 데이터 최적화 하기</vt:lpstr>
      <vt:lpstr>02. 데이터 최적화 하기</vt:lpstr>
      <vt:lpstr>02. 데이터 최적화 하기</vt:lpstr>
      <vt:lpstr>02. 데이터 최적화 하기</vt:lpstr>
      <vt:lpstr>02. 데이터 최적화 하기</vt:lpstr>
      <vt:lpstr>02. 데이터 최적화 하기</vt:lpstr>
      <vt:lpstr>02. 데이터 최적화 하기</vt:lpstr>
      <vt:lpstr>02. 데이터 최적화 하기</vt:lpstr>
      <vt:lpstr>02. 데이터 최적화 하기</vt:lpstr>
      <vt:lpstr>02. 데이터 최적화 하기</vt:lpstr>
      <vt:lpstr>02. 데이터 최적화 하기</vt:lpstr>
      <vt:lpstr>03. 데이터 유효성 검사</vt:lpstr>
      <vt:lpstr>03. 데이터 유효성 검사</vt:lpstr>
      <vt:lpstr>03. 데이터 유효성 검사</vt:lpstr>
      <vt:lpstr>03. 데이터 유효성 검사</vt:lpstr>
      <vt:lpstr>03. 데이터 유효성 검사</vt:lpstr>
      <vt:lpstr>03. 데이터 유효성 검사</vt:lpstr>
      <vt:lpstr>03. 데이터 유효성 검사</vt:lpstr>
      <vt:lpstr>03. 데이터 유효성 검사</vt:lpstr>
      <vt:lpstr>04. 데이터 통합</vt:lpstr>
      <vt:lpstr>04. 데이터 통합</vt:lpstr>
      <vt:lpstr>04. 데이터 통합</vt:lpstr>
      <vt:lpstr>04. 데이터 통합</vt:lpstr>
      <vt:lpstr>04. 데이터 통합</vt:lpstr>
      <vt:lpstr>04. 데이터 통합</vt:lpstr>
      <vt:lpstr>05. 틀 고정</vt:lpstr>
      <vt:lpstr>05. 틀 고정</vt:lpstr>
      <vt:lpstr>05. 틀고정</vt:lpstr>
      <vt:lpstr>05. 틀고정</vt:lpstr>
      <vt:lpstr>05. 틀고정</vt:lpstr>
      <vt:lpstr>05. 틀고정</vt:lpstr>
      <vt:lpstr>05. 틀고정</vt:lpstr>
      <vt:lpstr>05. 틀고정</vt:lpstr>
      <vt:lpstr>06. 정렬</vt:lpstr>
      <vt:lpstr>06. 정렬</vt:lpstr>
      <vt:lpstr>06. 정렬</vt:lpstr>
      <vt:lpstr>06. 정렬</vt:lpstr>
      <vt:lpstr>06. 정렬</vt:lpstr>
      <vt:lpstr>06. 정렬</vt:lpstr>
      <vt:lpstr>06. 정렬</vt:lpstr>
      <vt:lpstr>06. 정렬</vt:lpstr>
      <vt:lpstr>06. 정렬</vt:lpstr>
      <vt:lpstr>06. 정렬</vt:lpstr>
      <vt:lpstr>06. 정렬</vt:lpstr>
      <vt:lpstr>06. 정렬</vt:lpstr>
      <vt:lpstr>06. 정렬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07. 필터링</vt:lpstr>
      <vt:lpstr>08. 부분합</vt:lpstr>
      <vt:lpstr>08. 부분합</vt:lpstr>
      <vt:lpstr>08. 부분합</vt:lpstr>
      <vt:lpstr>08. 부분합</vt:lpstr>
      <vt:lpstr>08. 부분합</vt:lpstr>
      <vt:lpstr>08. 부분합</vt:lpstr>
      <vt:lpstr>08. 부분합</vt:lpstr>
      <vt:lpstr>08. 부분합</vt:lpstr>
      <vt:lpstr>08. 부분합</vt:lpstr>
      <vt:lpstr>08. 부분합</vt:lpstr>
      <vt:lpstr>08. 부분합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09. 피벗 테이블과 피벗 차트</vt:lpstr>
      <vt:lpstr>06. 연습문제(1)</vt:lpstr>
      <vt:lpstr>06. 연습문제(2)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엑셀2010달인만들기</dc:title>
  <dc:creator>신수복;민호근</dc:creator>
  <cp:lastModifiedBy>user</cp:lastModifiedBy>
  <cp:revision>300</cp:revision>
  <cp:lastPrinted>2013-09-01T06:22:39Z</cp:lastPrinted>
  <dcterms:created xsi:type="dcterms:W3CDTF">2011-07-03T12:42:15Z</dcterms:created>
  <dcterms:modified xsi:type="dcterms:W3CDTF">2013-09-10T07:35:24Z</dcterms:modified>
</cp:coreProperties>
</file>